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7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3" r:id="rId2"/>
    <p:sldMasterId id="2147483685" r:id="rId3"/>
  </p:sldMasterIdLst>
  <p:notesMasterIdLst>
    <p:notesMasterId r:id="rId15"/>
  </p:notesMasterIdLst>
  <p:sldIdLst>
    <p:sldId id="256" r:id="rId4"/>
    <p:sldId id="2596" r:id="rId5"/>
    <p:sldId id="2901" r:id="rId6"/>
    <p:sldId id="2900" r:id="rId7"/>
    <p:sldId id="2902" r:id="rId8"/>
    <p:sldId id="2907" r:id="rId9"/>
    <p:sldId id="2904" r:id="rId10"/>
    <p:sldId id="2905" r:id="rId11"/>
    <p:sldId id="2906" r:id="rId12"/>
    <p:sldId id="2908" r:id="rId13"/>
    <p:sldId id="2909" r:id="rId14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58D"/>
    <a:srgbClr val="FAEFEC"/>
    <a:srgbClr val="FCF0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7452" autoAdjust="0"/>
  </p:normalViewPr>
  <p:slideViewPr>
    <p:cSldViewPr snapToGrid="0">
      <p:cViewPr>
        <p:scale>
          <a:sx n="75" d="100"/>
          <a:sy n="75" d="100"/>
        </p:scale>
        <p:origin x="93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F15635-C1F8-413C-AACD-C862AE821E14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F5159-7F9D-467E-929B-39F19AA6A1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956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FE1C78-3077-46F7-B970-0F336ADA50E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03914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56D9C6-ACD5-4972-814B-C77DDCFA4D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6363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在金融圈，掼蛋被作为金融家与政府官员建交的一种社交形式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algn="just"/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在学术圈，学术会议之后，教授杰青优青院士以掼蛋作为会后交友方式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56D9C6-ACD5-4972-814B-C77DDCFA4D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07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56D9C6-ACD5-4972-814B-C77DDCFA4D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56D9C6-ACD5-4972-814B-C77DDCFA4D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6161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56D9C6-ACD5-4972-814B-C77DDCFA4D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7273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56D9C6-ACD5-4972-814B-C77DDCFA4D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2303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56D9C6-ACD5-4972-814B-C77DDCFA4D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1655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56D9C6-ACD5-4972-814B-C77DDCFA4D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9830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56D9C6-ACD5-4972-814B-C77DDCFA4D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6820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AC7FB8-0E9B-4892-AFF8-7F88B7B0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8DEAF3-F39B-431C-AD04-D31E754F7FAF}" type="datetime1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ED3D1A-6761-4266-A9CB-F6C1445DF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56FD51-A1CF-4854-87D6-83C2A36F3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3F993F-DFA8-4B39-B320-08B8D89DCD0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2710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A514BC-9207-41AB-A692-ECD164A76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645E45-5D46-4611-9548-289EEE79B5C6}" type="datetime1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ECA95E-10DE-4550-AED5-2ACE563C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BCFA0D-399E-4262-9752-92ED74CE3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592DFC-BE07-460E-806D-FA4DAADFB2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58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90442D-2C26-4253-8C64-C99C43F4A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246616-5164-4D1A-A024-8CD467E75AE9}" type="datetime1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4A23BD-77A7-425A-9747-3D2DA8B0F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AE1100-F509-4A49-A41A-40617E1F5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58ABEC-A063-413E-BEB1-626AA9EA56B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304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70BF0B1F-6C16-45DA-9852-D73662B9A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38DA25-E4AE-4EB5-A51A-D0DF48472BED}" type="datetime1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67C42DDF-FA1C-4909-B8A7-49D658059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B984EEBE-4BC2-4CE8-85F3-BA2522E12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F165DD-1CE8-4741-B83A-7DA17FE0C50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4030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09521E9F-D7FB-4FA5-925A-897D8E3AB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FEC8D8-6C52-4210-A2D7-F81E59FF9087}" type="datetime1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7E248EE8-779A-41B5-AFEA-5D32315BB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6A6CDE67-219D-4B00-8D2D-38ED09B89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501C60-B27D-466A-902E-85FAD2CE55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940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5EAAE925-FE77-488E-9E81-EE3843DDE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C51BE2-25D8-4AB4-8B9B-9E9EF05BEBC3}" type="datetime1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12809183-DAF4-4EBE-AEDF-80D77C532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FB17293D-253B-49EF-B71C-891CF57B9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D7F480-61A8-40F0-AE66-80CEE45AA6D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7149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>
            <a:extLst>
              <a:ext uri="{FF2B5EF4-FFF2-40B4-BE49-F238E27FC236}">
                <a16:creationId xmlns:a16="http://schemas.microsoft.com/office/drawing/2014/main" id="{0D3DF849-8C27-4785-B52E-A6F8462CC91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11113" y="4763"/>
            <a:ext cx="12192001" cy="6859587"/>
            <a:chOff x="-2956578" y="-979350"/>
            <a:chExt cx="12192000" cy="685994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BC2CE25F-E630-4AFF-ACBE-272C136F8498}"/>
                </a:ext>
              </a:extLst>
            </p:cNvPr>
            <p:cNvSpPr/>
            <p:nvPr/>
          </p:nvSpPr>
          <p:spPr>
            <a:xfrm>
              <a:off x="-2956578" y="-979350"/>
              <a:ext cx="12192000" cy="6858358"/>
            </a:xfrm>
            <a:prstGeom prst="rect">
              <a:avLst/>
            </a:prstGeom>
            <a:pattFill prst="wdUpDiag">
              <a:fgClr>
                <a:srgbClr val="EBF0F9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487D52C2-43F5-46E9-8D0F-8B33A1BD41AF}"/>
                </a:ext>
              </a:extLst>
            </p:cNvPr>
            <p:cNvSpPr/>
            <p:nvPr/>
          </p:nvSpPr>
          <p:spPr>
            <a:xfrm>
              <a:off x="-2956578" y="-977763"/>
              <a:ext cx="12192000" cy="6858358"/>
            </a:xfrm>
            <a:prstGeom prst="rect">
              <a:avLst/>
            </a:prstGeom>
            <a:solidFill>
              <a:schemeClr val="bg1">
                <a:alpha val="8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BECE95E-73DD-45C9-9505-5FB6A5114E3F}"/>
              </a:ext>
            </a:extLst>
          </p:cNvPr>
          <p:cNvCxnSpPr>
            <a:cxnSpLocks/>
          </p:cNvCxnSpPr>
          <p:nvPr userDrawn="1"/>
        </p:nvCxnSpPr>
        <p:spPr>
          <a:xfrm flipV="1">
            <a:off x="-11300" y="764989"/>
            <a:ext cx="12096000" cy="33651"/>
          </a:xfrm>
          <a:prstGeom prst="line">
            <a:avLst/>
          </a:prstGeom>
          <a:noFill/>
          <a:ln w="3175">
            <a:gradFill>
              <a:gsLst>
                <a:gs pos="0">
                  <a:srgbClr val="00468E">
                    <a:alpha val="0"/>
                  </a:srgbClr>
                </a:gs>
                <a:gs pos="100000">
                  <a:srgbClr val="00468E"/>
                </a:gs>
              </a:gsLst>
              <a:lin ang="10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7406899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525BA0F1-D071-45ED-B62B-3BF5769D5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7B46B3-6162-4F0F-9F11-1E8F97342C66}" type="datetime1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31ABAEE1-0E35-4E0D-9869-12DB08317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04917609-7EC6-401E-8802-9A51E261F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3DD549-0F54-4CCA-A962-4B1F16070A7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398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3D4200B8-94D5-4F55-A251-D4F693B88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C0C7FC-3DBD-46F4-AD50-719F4DEC2979}" type="datetime1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249E0A20-1F71-469C-99F1-9784CD2F4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694BF09D-7BDD-4C06-8AA7-2D2AF6484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1CABB4-8D1F-41AF-A030-CA629419D65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6172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6AA525-A4D1-4406-816C-FA89B36EC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45B4F4-FEEE-4FB7-B3CD-7115E412D381}" type="datetime1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CC2F2A-0244-4C7E-96D3-C22B56971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D82FD4-129A-42D6-B87D-486CBAFC9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634D01-7E3D-4856-8631-B9987B4CEE5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8017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A0DEAE-B1C8-4B9C-A628-BA39A8EB9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86F049-BEEB-4649-A204-E28A233358E1}" type="datetime1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345D6A-90AB-4288-904F-7FC26131D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6E94A6-696B-4D9A-A786-34EB2A51E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8FE9C8-448A-4C58-9ACB-355E410919A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24689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21715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3562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3937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55700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2694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32437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678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13968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6144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3995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89738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2710" y="207011"/>
            <a:ext cx="7701997" cy="60325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>
              <a:defRPr kumimoji="0" lang="zh-CN" altLang="en-US" sz="2800" b="1" i="0" u="none" strike="noStrike" cap="none" spc="0" normalizeH="0" baseline="0" dirty="0">
                <a:solidFill>
                  <a:srgbClr val="002A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fontAlgn="base">
              <a:lnSpc>
                <a:spcPct val="100000"/>
              </a:lnSpc>
              <a:spcAft>
                <a:spcPct val="0"/>
              </a:spcAft>
              <a:buClrTx/>
              <a:buSzTx/>
              <a:buFontTx/>
            </a:pPr>
            <a:r>
              <a:rPr lang="zh-CN" altLang="en-US" dirty="0"/>
              <a:t>单击此处编辑母版标题样式</a:t>
            </a:r>
          </a:p>
        </p:txBody>
      </p:sp>
      <p:grpSp>
        <p:nvGrpSpPr>
          <p:cNvPr id="7" name="组合 3"/>
          <p:cNvGrpSpPr/>
          <p:nvPr userDrawn="1"/>
        </p:nvGrpSpPr>
        <p:grpSpPr bwMode="auto">
          <a:xfrm>
            <a:off x="183515" y="207010"/>
            <a:ext cx="1129665" cy="603250"/>
            <a:chOff x="4831847" y="1415943"/>
            <a:chExt cx="1108990" cy="346728"/>
          </a:xfrm>
        </p:grpSpPr>
        <p:sp>
          <p:nvSpPr>
            <p:cNvPr id="8" name="任意多边形: 形状 4"/>
            <p:cNvSpPr/>
            <p:nvPr/>
          </p:nvSpPr>
          <p:spPr>
            <a:xfrm>
              <a:off x="4932421" y="1415943"/>
              <a:ext cx="1008416" cy="346728"/>
            </a:xfrm>
            <a:custGeom>
              <a:avLst/>
              <a:gdLst>
                <a:gd name="connsiteX0" fmla="*/ 0 w 1008421"/>
                <a:gd name="connsiteY0" fmla="*/ 0 h 346728"/>
                <a:gd name="connsiteX1" fmla="*/ 858142 w 1008421"/>
                <a:gd name="connsiteY1" fmla="*/ 0 h 346728"/>
                <a:gd name="connsiteX2" fmla="*/ 1008421 w 1008421"/>
                <a:gd name="connsiteY2" fmla="*/ 346728 h 346728"/>
                <a:gd name="connsiteX3" fmla="*/ 0 w 1008421"/>
                <a:gd name="connsiteY3" fmla="*/ 346728 h 34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8421" h="346728">
                  <a:moveTo>
                    <a:pt x="0" y="0"/>
                  </a:moveTo>
                  <a:lnTo>
                    <a:pt x="858142" y="0"/>
                  </a:lnTo>
                  <a:lnTo>
                    <a:pt x="1008421" y="346728"/>
                  </a:lnTo>
                  <a:lnTo>
                    <a:pt x="0" y="346728"/>
                  </a:lnTo>
                  <a:close/>
                </a:path>
              </a:pathLst>
            </a:custGeom>
            <a:solidFill>
              <a:srgbClr val="E9B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Roboto Regular"/>
                <a:ea typeface="思源黑体 CN Regular"/>
              </a:endParaRPr>
            </a:p>
          </p:txBody>
        </p:sp>
        <p:sp>
          <p:nvSpPr>
            <p:cNvPr id="9" name="任意多边形: 形状 5"/>
            <p:cNvSpPr/>
            <p:nvPr/>
          </p:nvSpPr>
          <p:spPr>
            <a:xfrm>
              <a:off x="4831847" y="1415943"/>
              <a:ext cx="1008416" cy="346728"/>
            </a:xfrm>
            <a:custGeom>
              <a:avLst/>
              <a:gdLst>
                <a:gd name="connsiteX0" fmla="*/ 0 w 1008421"/>
                <a:gd name="connsiteY0" fmla="*/ 0 h 346728"/>
                <a:gd name="connsiteX1" fmla="*/ 858142 w 1008421"/>
                <a:gd name="connsiteY1" fmla="*/ 0 h 346728"/>
                <a:gd name="connsiteX2" fmla="*/ 1008421 w 1008421"/>
                <a:gd name="connsiteY2" fmla="*/ 346728 h 346728"/>
                <a:gd name="connsiteX3" fmla="*/ 0 w 1008421"/>
                <a:gd name="connsiteY3" fmla="*/ 346728 h 34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8421" h="346728">
                  <a:moveTo>
                    <a:pt x="0" y="0"/>
                  </a:moveTo>
                  <a:lnTo>
                    <a:pt x="858142" y="0"/>
                  </a:lnTo>
                  <a:lnTo>
                    <a:pt x="1008421" y="346728"/>
                  </a:lnTo>
                  <a:lnTo>
                    <a:pt x="0" y="346728"/>
                  </a:lnTo>
                  <a:close/>
                </a:path>
              </a:pathLst>
            </a:custGeom>
            <a:gradFill>
              <a:gsLst>
                <a:gs pos="0">
                  <a:srgbClr val="00468E"/>
                </a:gs>
                <a:gs pos="100000">
                  <a:srgbClr val="002A7E"/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Roboto Regular"/>
                <a:ea typeface="思源黑体 CN Regular"/>
              </a:endParaRPr>
            </a:p>
          </p:txBody>
        </p:sp>
      </p:grpSp>
      <p:cxnSp>
        <p:nvCxnSpPr>
          <p:cNvPr id="11" name="直接连接符 10"/>
          <p:cNvCxnSpPr/>
          <p:nvPr userDrawn="1"/>
        </p:nvCxnSpPr>
        <p:spPr>
          <a:xfrm>
            <a:off x="188686" y="815544"/>
            <a:ext cx="8493675" cy="0"/>
          </a:xfrm>
          <a:prstGeom prst="line">
            <a:avLst/>
          </a:prstGeom>
          <a:ln>
            <a:solidFill>
              <a:srgbClr val="003F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229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ABF6BFB6-C7DE-4966-81E3-6BCAA1C678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5880B22A-8744-49EC-B69E-180377BCFC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B2A5E8-F14D-414F-B3F3-56ACAAC925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4D64534-F761-47E1-84BB-75311C15500F}" type="datetime1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79107C-6E06-4869-BEBC-43785F2948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0CC760-3A08-4573-8838-695F7E466F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3718F53-995D-40E8-9BBC-CAE2B84852A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104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810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3.jpe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0FDAAD1-D054-A635-A362-1612105DCD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112242" y="6197465"/>
            <a:ext cx="7135906" cy="546846"/>
          </a:xfrm>
        </p:spPr>
        <p:txBody>
          <a:bodyPr>
            <a:normAutofit/>
          </a:bodyPr>
          <a:lstStyle/>
          <a:p>
            <a:r>
              <a:rPr lang="en-US" altLang="zh-CN" b="1" dirty="0"/>
              <a:t>Ni1L</a:t>
            </a:r>
            <a:r>
              <a:rPr lang="zh-CN" altLang="en-US" b="1" dirty="0"/>
              <a:t> </a:t>
            </a:r>
            <a:r>
              <a:rPr lang="en-US" altLang="zh-CN" b="1" dirty="0"/>
              <a:t>Loki </a:t>
            </a:r>
            <a:r>
              <a:rPr lang="zh-CN" altLang="en-US" sz="2000" b="1" dirty="0"/>
              <a:t>王子平</a:t>
            </a:r>
            <a:endParaRPr lang="zh-CN" altLang="en-US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0BC1060-076A-13D3-D632-7C28851DB634}"/>
              </a:ext>
            </a:extLst>
          </p:cNvPr>
          <p:cNvSpPr/>
          <p:nvPr/>
        </p:nvSpPr>
        <p:spPr>
          <a:xfrm>
            <a:off x="560002" y="966355"/>
            <a:ext cx="10688146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6600" b="1" cap="non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GuanDan</a:t>
            </a:r>
            <a:endParaRPr lang="zh-CN" alt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>
            <a:extLst>
              <a:ext uri="{FF2B5EF4-FFF2-40B4-BE49-F238E27FC236}">
                <a16:creationId xmlns:a16="http://schemas.microsoft.com/office/drawing/2014/main" id="{D4C81879-45E8-8F3F-FD1F-C9F7FCA1B0B5}"/>
              </a:ext>
            </a:extLst>
          </p:cNvPr>
          <p:cNvSpPr/>
          <p:nvPr/>
        </p:nvSpPr>
        <p:spPr>
          <a:xfrm>
            <a:off x="1385668" y="2079752"/>
            <a:ext cx="4273736" cy="424831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1362710" y="207011"/>
            <a:ext cx="8860659" cy="603250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003F88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3.1 </a:t>
            </a:r>
            <a:r>
              <a:rPr lang="zh-CN" altLang="en-US" dirty="0">
                <a:solidFill>
                  <a:srgbClr val="003F88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特色</a:t>
            </a:r>
            <a:r>
              <a:rPr lang="en-US" altLang="zh-CN" dirty="0">
                <a:solidFill>
                  <a:srgbClr val="003F88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-</a:t>
            </a:r>
            <a:r>
              <a:rPr lang="zh-CN" altLang="en-US" dirty="0">
                <a:solidFill>
                  <a:srgbClr val="003F88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相对传统</a:t>
            </a:r>
            <a:r>
              <a:rPr lang="en-US" altLang="zh-CN" dirty="0">
                <a:solidFill>
                  <a:srgbClr val="003F88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Web2</a:t>
            </a:r>
            <a:r>
              <a:rPr lang="zh-CN" altLang="en-US" dirty="0">
                <a:solidFill>
                  <a:srgbClr val="003F88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掼蛋</a:t>
            </a:r>
            <a:endParaRPr lang="zh-CN" alt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C7EB165-D193-9EAB-7C47-D008711F9E0D}"/>
              </a:ext>
            </a:extLst>
          </p:cNvPr>
          <p:cNvSpPr txBox="1"/>
          <p:nvPr/>
        </p:nvSpPr>
        <p:spPr>
          <a:xfrm>
            <a:off x="4146904" y="2910656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2"/>
                </a:solidFill>
              </a:rPr>
              <a:t>法币</a:t>
            </a:r>
            <a:endParaRPr lang="zh-CN" altLang="en-US" sz="1400" b="1" dirty="0">
              <a:solidFill>
                <a:schemeClr val="tx2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CAA27A4-2C85-D042-C94B-68BF90256AE2}"/>
              </a:ext>
            </a:extLst>
          </p:cNvPr>
          <p:cNvSpPr txBox="1"/>
          <p:nvPr/>
        </p:nvSpPr>
        <p:spPr>
          <a:xfrm>
            <a:off x="3777535" y="4810766"/>
            <a:ext cx="185304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2"/>
                </a:solidFill>
              </a:rPr>
              <a:t>游戏代币</a:t>
            </a:r>
            <a:endParaRPr lang="zh-CN" altLang="en-US" sz="1200" b="1" dirty="0">
              <a:solidFill>
                <a:schemeClr val="tx2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4F8281A-B564-1C2D-B078-D1ACB6591205}"/>
              </a:ext>
            </a:extLst>
          </p:cNvPr>
          <p:cNvSpPr txBox="1"/>
          <p:nvPr/>
        </p:nvSpPr>
        <p:spPr>
          <a:xfrm>
            <a:off x="3777533" y="5686426"/>
            <a:ext cx="1728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2"/>
                </a:solidFill>
              </a:rPr>
              <a:t>游戏结算</a:t>
            </a:r>
            <a:endParaRPr lang="zh-CN" altLang="en-US" sz="1200" b="1" dirty="0">
              <a:solidFill>
                <a:schemeClr val="tx2"/>
              </a:solidFill>
            </a:endParaRPr>
          </a:p>
        </p:txBody>
      </p:sp>
      <p:sp>
        <p:nvSpPr>
          <p:cNvPr id="14" name="箭头: 下 13">
            <a:extLst>
              <a:ext uri="{FF2B5EF4-FFF2-40B4-BE49-F238E27FC236}">
                <a16:creationId xmlns:a16="http://schemas.microsoft.com/office/drawing/2014/main" id="{E300CA53-9ED1-1F64-5A72-7296D4E2974C}"/>
              </a:ext>
            </a:extLst>
          </p:cNvPr>
          <p:cNvSpPr/>
          <p:nvPr/>
        </p:nvSpPr>
        <p:spPr>
          <a:xfrm>
            <a:off x="4423504" y="3729613"/>
            <a:ext cx="280554" cy="350739"/>
          </a:xfrm>
          <a:prstGeom prst="downArrow">
            <a:avLst/>
          </a:prstGeom>
          <a:solidFill>
            <a:srgbClr val="0045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箭头: 下 14">
            <a:extLst>
              <a:ext uri="{FF2B5EF4-FFF2-40B4-BE49-F238E27FC236}">
                <a16:creationId xmlns:a16="http://schemas.microsoft.com/office/drawing/2014/main" id="{97E3D369-C0B5-92F9-BDEE-EA702A940C56}"/>
              </a:ext>
            </a:extLst>
          </p:cNvPr>
          <p:cNvSpPr/>
          <p:nvPr/>
        </p:nvSpPr>
        <p:spPr>
          <a:xfrm>
            <a:off x="4404452" y="5345367"/>
            <a:ext cx="280554" cy="350739"/>
          </a:xfrm>
          <a:prstGeom prst="downArrow">
            <a:avLst/>
          </a:prstGeom>
          <a:solidFill>
            <a:srgbClr val="0045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ïṧlïďê">
            <a:extLst>
              <a:ext uri="{FF2B5EF4-FFF2-40B4-BE49-F238E27FC236}">
                <a16:creationId xmlns:a16="http://schemas.microsoft.com/office/drawing/2014/main" id="{FE7CA10E-763F-8B1D-3627-34987811B1DA}"/>
              </a:ext>
            </a:extLst>
          </p:cNvPr>
          <p:cNvSpPr/>
          <p:nvPr/>
        </p:nvSpPr>
        <p:spPr>
          <a:xfrm>
            <a:off x="1532781" y="2796367"/>
            <a:ext cx="3973108" cy="791629"/>
          </a:xfrm>
          <a:prstGeom prst="rect">
            <a:avLst/>
          </a:prstGeom>
          <a:solidFill>
            <a:srgbClr val="3B3838">
              <a:alpha val="5098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97FF69B-AFD3-1A42-9FDA-A66B5F252D52}"/>
              </a:ext>
            </a:extLst>
          </p:cNvPr>
          <p:cNvSpPr/>
          <p:nvPr/>
        </p:nvSpPr>
        <p:spPr>
          <a:xfrm>
            <a:off x="2682425" y="802011"/>
            <a:ext cx="6023212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72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CryptoNative</a:t>
            </a:r>
            <a:endParaRPr lang="zh-CN" alt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1DC5282-C0C6-891A-BF55-0D707060033A}"/>
              </a:ext>
            </a:extLst>
          </p:cNvPr>
          <p:cNvSpPr txBox="1"/>
          <p:nvPr/>
        </p:nvSpPr>
        <p:spPr>
          <a:xfrm>
            <a:off x="1475567" y="2189140"/>
            <a:ext cx="2213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2"/>
                </a:solidFill>
              </a:rPr>
              <a:t>Web2  </a:t>
            </a:r>
            <a:r>
              <a:rPr lang="zh-CN" altLang="en-US" sz="2400" b="1" dirty="0">
                <a:solidFill>
                  <a:schemeClr val="tx2"/>
                </a:solidFill>
              </a:rPr>
              <a:t>“对立”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9BB3A55-B393-C16A-E1B4-736F3DE291E7}"/>
              </a:ext>
            </a:extLst>
          </p:cNvPr>
          <p:cNvSpPr txBox="1"/>
          <p:nvPr/>
        </p:nvSpPr>
        <p:spPr>
          <a:xfrm>
            <a:off x="1808079" y="4324627"/>
            <a:ext cx="2755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i="1" dirty="0">
                <a:solidFill>
                  <a:srgbClr val="0045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中心化平台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675F61C-6A1A-DE4F-2F39-1D8387924B20}"/>
              </a:ext>
            </a:extLst>
          </p:cNvPr>
          <p:cNvSpPr txBox="1"/>
          <p:nvPr/>
        </p:nvSpPr>
        <p:spPr>
          <a:xfrm>
            <a:off x="1854901" y="2864216"/>
            <a:ext cx="185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i="1" dirty="0">
                <a:solidFill>
                  <a:srgbClr val="0045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用户</a:t>
            </a:r>
          </a:p>
        </p:txBody>
      </p:sp>
      <p:sp>
        <p:nvSpPr>
          <p:cNvPr id="35" name="ïṧlïďê">
            <a:extLst>
              <a:ext uri="{FF2B5EF4-FFF2-40B4-BE49-F238E27FC236}">
                <a16:creationId xmlns:a16="http://schemas.microsoft.com/office/drawing/2014/main" id="{00BB362B-ED90-403E-6D97-1BD161615945}"/>
              </a:ext>
            </a:extLst>
          </p:cNvPr>
          <p:cNvSpPr/>
          <p:nvPr/>
        </p:nvSpPr>
        <p:spPr>
          <a:xfrm>
            <a:off x="1556028" y="4236157"/>
            <a:ext cx="3969266" cy="1911855"/>
          </a:xfrm>
          <a:prstGeom prst="rect">
            <a:avLst/>
          </a:prstGeom>
          <a:solidFill>
            <a:srgbClr val="3B3838">
              <a:alpha val="5098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3956358-93E6-324A-7896-130136A29562}"/>
              </a:ext>
            </a:extLst>
          </p:cNvPr>
          <p:cNvSpPr/>
          <p:nvPr/>
        </p:nvSpPr>
        <p:spPr>
          <a:xfrm>
            <a:off x="6006291" y="2079752"/>
            <a:ext cx="4338097" cy="424831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DAA73FC-0005-363C-92C7-5904D28E2AB3}"/>
              </a:ext>
            </a:extLst>
          </p:cNvPr>
          <p:cNvSpPr txBox="1"/>
          <p:nvPr/>
        </p:nvSpPr>
        <p:spPr>
          <a:xfrm>
            <a:off x="6486406" y="3884140"/>
            <a:ext cx="726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</a:rPr>
              <a:t>法币</a:t>
            </a:r>
            <a:endParaRPr lang="zh-CN" altLang="en-US" sz="1100" b="1" dirty="0">
              <a:solidFill>
                <a:schemeClr val="tx2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07214F5-9D2A-35E7-6420-3983A9B12AEE}"/>
              </a:ext>
            </a:extLst>
          </p:cNvPr>
          <p:cNvSpPr txBox="1"/>
          <p:nvPr/>
        </p:nvSpPr>
        <p:spPr>
          <a:xfrm>
            <a:off x="6496797" y="4961148"/>
            <a:ext cx="7157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2"/>
                </a:solidFill>
              </a:rPr>
              <a:t>APT</a:t>
            </a:r>
            <a:endParaRPr lang="zh-CN" altLang="en-US" sz="1200" b="1" dirty="0">
              <a:solidFill>
                <a:schemeClr val="tx2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9B8C189-94AF-535D-624B-1E0DECA60179}"/>
              </a:ext>
            </a:extLst>
          </p:cNvPr>
          <p:cNvSpPr txBox="1"/>
          <p:nvPr/>
        </p:nvSpPr>
        <p:spPr>
          <a:xfrm>
            <a:off x="7651642" y="3570713"/>
            <a:ext cx="1030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2"/>
                </a:solidFill>
              </a:rPr>
              <a:t>游戏结算</a:t>
            </a:r>
            <a:endParaRPr lang="zh-CN" altLang="en-US" sz="1000" b="1" dirty="0">
              <a:solidFill>
                <a:schemeClr val="tx2"/>
              </a:solidFill>
            </a:endParaRPr>
          </a:p>
        </p:txBody>
      </p:sp>
      <p:sp>
        <p:nvSpPr>
          <p:cNvPr id="41" name="箭头: 下 40">
            <a:extLst>
              <a:ext uri="{FF2B5EF4-FFF2-40B4-BE49-F238E27FC236}">
                <a16:creationId xmlns:a16="http://schemas.microsoft.com/office/drawing/2014/main" id="{15CF2C87-35EA-ED2C-0ECD-A25A5D6626E4}"/>
              </a:ext>
            </a:extLst>
          </p:cNvPr>
          <p:cNvSpPr/>
          <p:nvPr/>
        </p:nvSpPr>
        <p:spPr>
          <a:xfrm>
            <a:off x="8054983" y="3919539"/>
            <a:ext cx="237865" cy="1458041"/>
          </a:xfrm>
          <a:prstGeom prst="downArrow">
            <a:avLst/>
          </a:prstGeom>
          <a:solidFill>
            <a:srgbClr val="0045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ïṧlïďê">
            <a:extLst>
              <a:ext uri="{FF2B5EF4-FFF2-40B4-BE49-F238E27FC236}">
                <a16:creationId xmlns:a16="http://schemas.microsoft.com/office/drawing/2014/main" id="{E3C7FE1D-6954-0149-3D04-6FC01162A01F}"/>
              </a:ext>
            </a:extLst>
          </p:cNvPr>
          <p:cNvSpPr/>
          <p:nvPr/>
        </p:nvSpPr>
        <p:spPr>
          <a:xfrm>
            <a:off x="6269317" y="2762368"/>
            <a:ext cx="3743062" cy="1143234"/>
          </a:xfrm>
          <a:prstGeom prst="rect">
            <a:avLst/>
          </a:prstGeom>
          <a:solidFill>
            <a:srgbClr val="3B3838">
              <a:alpha val="5098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AFAECE7-579E-BD4E-2F9B-85D2A1AE95FF}"/>
              </a:ext>
            </a:extLst>
          </p:cNvPr>
          <p:cNvSpPr txBox="1"/>
          <p:nvPr/>
        </p:nvSpPr>
        <p:spPr>
          <a:xfrm>
            <a:off x="6177479" y="2156813"/>
            <a:ext cx="2447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2"/>
                </a:solidFill>
              </a:rPr>
              <a:t>Web3  </a:t>
            </a:r>
            <a:r>
              <a:rPr lang="zh-CN" altLang="en-US" sz="2400" b="1" dirty="0">
                <a:solidFill>
                  <a:schemeClr val="tx2"/>
                </a:solidFill>
              </a:rPr>
              <a:t>“双赢”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FBD7CEE-E5D2-6F04-36A3-B09B9CCFD209}"/>
              </a:ext>
            </a:extLst>
          </p:cNvPr>
          <p:cNvSpPr txBox="1"/>
          <p:nvPr/>
        </p:nvSpPr>
        <p:spPr>
          <a:xfrm>
            <a:off x="7359474" y="5789182"/>
            <a:ext cx="2407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i="1" dirty="0">
                <a:solidFill>
                  <a:srgbClr val="0045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去中心化平台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8C3235F-0804-ABB7-AF71-BC1C54A964F7}"/>
              </a:ext>
            </a:extLst>
          </p:cNvPr>
          <p:cNvSpPr txBox="1"/>
          <p:nvPr/>
        </p:nvSpPr>
        <p:spPr>
          <a:xfrm>
            <a:off x="6432540" y="2765406"/>
            <a:ext cx="884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i="1" dirty="0">
                <a:solidFill>
                  <a:srgbClr val="0045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用户</a:t>
            </a:r>
          </a:p>
        </p:txBody>
      </p:sp>
      <p:pic>
        <p:nvPicPr>
          <p:cNvPr id="1026" name="Picture 2" descr="User ">
            <a:extLst>
              <a:ext uri="{FF2B5EF4-FFF2-40B4-BE49-F238E27FC236}">
                <a16:creationId xmlns:a16="http://schemas.microsoft.com/office/drawing/2014/main" id="{60E7CCC5-2504-4F1C-ABE0-1E796263B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660" y="3173223"/>
            <a:ext cx="590306" cy="59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User ">
            <a:extLst>
              <a:ext uri="{FF2B5EF4-FFF2-40B4-BE49-F238E27FC236}">
                <a16:creationId xmlns:a16="http://schemas.microsoft.com/office/drawing/2014/main" id="{A00B2CD8-85D6-66B3-D329-4FA920121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578" y="3170760"/>
            <a:ext cx="590306" cy="59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箭头: 下 47">
            <a:extLst>
              <a:ext uri="{FF2B5EF4-FFF2-40B4-BE49-F238E27FC236}">
                <a16:creationId xmlns:a16="http://schemas.microsoft.com/office/drawing/2014/main" id="{2DC545A6-6A72-1150-B199-A6D1A68B0035}"/>
              </a:ext>
            </a:extLst>
          </p:cNvPr>
          <p:cNvSpPr/>
          <p:nvPr/>
        </p:nvSpPr>
        <p:spPr>
          <a:xfrm rot="10800000">
            <a:off x="6820142" y="4284250"/>
            <a:ext cx="90042" cy="659922"/>
          </a:xfrm>
          <a:prstGeom prst="downArrow">
            <a:avLst/>
          </a:prstGeom>
          <a:solidFill>
            <a:srgbClr val="0045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8A51831A-285E-6A94-AD30-EBBA42FAC0A7}"/>
              </a:ext>
            </a:extLst>
          </p:cNvPr>
          <p:cNvSpPr txBox="1"/>
          <p:nvPr/>
        </p:nvSpPr>
        <p:spPr>
          <a:xfrm>
            <a:off x="9127788" y="3889586"/>
            <a:ext cx="726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</a:rPr>
              <a:t>法币</a:t>
            </a:r>
            <a:endParaRPr lang="zh-CN" altLang="en-US" sz="1100" b="1" dirty="0">
              <a:solidFill>
                <a:schemeClr val="tx2"/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72163F06-4256-ABFD-C1C7-02C1B4FADADC}"/>
              </a:ext>
            </a:extLst>
          </p:cNvPr>
          <p:cNvSpPr txBox="1"/>
          <p:nvPr/>
        </p:nvSpPr>
        <p:spPr>
          <a:xfrm>
            <a:off x="9138179" y="4966594"/>
            <a:ext cx="7157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2"/>
                </a:solidFill>
              </a:rPr>
              <a:t>APT</a:t>
            </a:r>
            <a:endParaRPr lang="zh-CN" altLang="en-US" sz="1200" b="1" dirty="0">
              <a:solidFill>
                <a:schemeClr val="tx2"/>
              </a:solidFill>
            </a:endParaRPr>
          </a:p>
        </p:txBody>
      </p:sp>
      <p:sp>
        <p:nvSpPr>
          <p:cNvPr id="54" name="箭头: 下 53">
            <a:extLst>
              <a:ext uri="{FF2B5EF4-FFF2-40B4-BE49-F238E27FC236}">
                <a16:creationId xmlns:a16="http://schemas.microsoft.com/office/drawing/2014/main" id="{680C4755-3A51-DD65-0DE2-E23E7CEF2CD5}"/>
              </a:ext>
            </a:extLst>
          </p:cNvPr>
          <p:cNvSpPr/>
          <p:nvPr/>
        </p:nvSpPr>
        <p:spPr>
          <a:xfrm rot="16200000">
            <a:off x="8150945" y="2457252"/>
            <a:ext cx="120551" cy="1833135"/>
          </a:xfrm>
          <a:prstGeom prst="downArrow">
            <a:avLst/>
          </a:prstGeom>
          <a:solidFill>
            <a:srgbClr val="0045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箭头: 下 54">
            <a:extLst>
              <a:ext uri="{FF2B5EF4-FFF2-40B4-BE49-F238E27FC236}">
                <a16:creationId xmlns:a16="http://schemas.microsoft.com/office/drawing/2014/main" id="{CCAE7C30-566C-6875-802F-C30095E19EE5}"/>
              </a:ext>
            </a:extLst>
          </p:cNvPr>
          <p:cNvSpPr/>
          <p:nvPr/>
        </p:nvSpPr>
        <p:spPr>
          <a:xfrm rot="5400000">
            <a:off x="8074743" y="2568088"/>
            <a:ext cx="120551" cy="1833135"/>
          </a:xfrm>
          <a:prstGeom prst="downArrow">
            <a:avLst/>
          </a:prstGeom>
          <a:solidFill>
            <a:srgbClr val="0045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6" name="箭头: 下 55">
            <a:extLst>
              <a:ext uri="{FF2B5EF4-FFF2-40B4-BE49-F238E27FC236}">
                <a16:creationId xmlns:a16="http://schemas.microsoft.com/office/drawing/2014/main" id="{60EEC397-8FB4-3D4D-BCB5-93189E0063FD}"/>
              </a:ext>
            </a:extLst>
          </p:cNvPr>
          <p:cNvSpPr/>
          <p:nvPr/>
        </p:nvSpPr>
        <p:spPr>
          <a:xfrm>
            <a:off x="6719617" y="4323055"/>
            <a:ext cx="90042" cy="659922"/>
          </a:xfrm>
          <a:prstGeom prst="downArrow">
            <a:avLst/>
          </a:prstGeom>
          <a:solidFill>
            <a:srgbClr val="0045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7" name="箭头: 下 56">
            <a:extLst>
              <a:ext uri="{FF2B5EF4-FFF2-40B4-BE49-F238E27FC236}">
                <a16:creationId xmlns:a16="http://schemas.microsoft.com/office/drawing/2014/main" id="{6D2D2AA5-FD77-9792-B2A4-D644C1ACD722}"/>
              </a:ext>
            </a:extLst>
          </p:cNvPr>
          <p:cNvSpPr/>
          <p:nvPr/>
        </p:nvSpPr>
        <p:spPr>
          <a:xfrm rot="10800000">
            <a:off x="9470471" y="4303633"/>
            <a:ext cx="90042" cy="659922"/>
          </a:xfrm>
          <a:prstGeom prst="downArrow">
            <a:avLst/>
          </a:prstGeom>
          <a:solidFill>
            <a:srgbClr val="0045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8" name="箭头: 下 57">
            <a:extLst>
              <a:ext uri="{FF2B5EF4-FFF2-40B4-BE49-F238E27FC236}">
                <a16:creationId xmlns:a16="http://schemas.microsoft.com/office/drawing/2014/main" id="{EDCAF040-3077-99EB-7093-F22B31D80DA1}"/>
              </a:ext>
            </a:extLst>
          </p:cNvPr>
          <p:cNvSpPr/>
          <p:nvPr/>
        </p:nvSpPr>
        <p:spPr>
          <a:xfrm>
            <a:off x="9369946" y="4342438"/>
            <a:ext cx="90042" cy="659922"/>
          </a:xfrm>
          <a:prstGeom prst="downArrow">
            <a:avLst/>
          </a:prstGeom>
          <a:solidFill>
            <a:srgbClr val="0045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D427F331-DB58-1DCA-2E5D-B7A2B77A249D}"/>
              </a:ext>
            </a:extLst>
          </p:cNvPr>
          <p:cNvSpPr txBox="1"/>
          <p:nvPr/>
        </p:nvSpPr>
        <p:spPr>
          <a:xfrm>
            <a:off x="9127789" y="2784913"/>
            <a:ext cx="884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i="1" dirty="0">
                <a:solidFill>
                  <a:srgbClr val="0045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用户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59F1CB11-E46C-3AB7-1EDF-5A2CC986DC5C}"/>
              </a:ext>
            </a:extLst>
          </p:cNvPr>
          <p:cNvSpPr txBox="1"/>
          <p:nvPr/>
        </p:nvSpPr>
        <p:spPr>
          <a:xfrm>
            <a:off x="7675122" y="5494502"/>
            <a:ext cx="1030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2"/>
                </a:solidFill>
              </a:rPr>
              <a:t>抽取提成</a:t>
            </a:r>
            <a:endParaRPr lang="zh-CN" altLang="en-US" sz="1000" b="1" dirty="0">
              <a:solidFill>
                <a:schemeClr val="tx2"/>
              </a:solidFill>
            </a:endParaRPr>
          </a:p>
        </p:txBody>
      </p:sp>
      <p:sp>
        <p:nvSpPr>
          <p:cNvPr id="61" name="ïṧlïďê">
            <a:extLst>
              <a:ext uri="{FF2B5EF4-FFF2-40B4-BE49-F238E27FC236}">
                <a16:creationId xmlns:a16="http://schemas.microsoft.com/office/drawing/2014/main" id="{492E4905-468C-786D-4A01-179C41271204}"/>
              </a:ext>
            </a:extLst>
          </p:cNvPr>
          <p:cNvSpPr/>
          <p:nvPr/>
        </p:nvSpPr>
        <p:spPr>
          <a:xfrm>
            <a:off x="6318848" y="5025881"/>
            <a:ext cx="3743062" cy="1143234"/>
          </a:xfrm>
          <a:prstGeom prst="rect">
            <a:avLst/>
          </a:prstGeom>
          <a:solidFill>
            <a:srgbClr val="3B3838">
              <a:alpha val="5098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7795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EFDBC05D-1CD0-8E4A-8433-FC15A4023252}"/>
              </a:ext>
            </a:extLst>
          </p:cNvPr>
          <p:cNvSpPr/>
          <p:nvPr/>
        </p:nvSpPr>
        <p:spPr>
          <a:xfrm>
            <a:off x="1372870" y="4105411"/>
            <a:ext cx="4169410" cy="199636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1362710" y="207011"/>
            <a:ext cx="8860659" cy="603250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003F88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 </a:t>
            </a:r>
            <a:r>
              <a:rPr lang="zh-CN" altLang="en-US" dirty="0">
                <a:solidFill>
                  <a:srgbClr val="003F88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展望</a:t>
            </a:r>
            <a:endParaRPr lang="zh-CN" alt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28" name="组合 127"/>
          <p:cNvGrpSpPr/>
          <p:nvPr/>
        </p:nvGrpSpPr>
        <p:grpSpPr>
          <a:xfrm>
            <a:off x="1362710" y="1302604"/>
            <a:ext cx="3740396" cy="2569193"/>
            <a:chOff x="662466" y="3283820"/>
            <a:chExt cx="3525107" cy="1614788"/>
          </a:xfrm>
        </p:grpSpPr>
        <p:sp>
          <p:nvSpPr>
            <p:cNvPr id="129" name="矩形 128"/>
            <p:cNvSpPr/>
            <p:nvPr/>
          </p:nvSpPr>
          <p:spPr>
            <a:xfrm>
              <a:off x="662466" y="3283820"/>
              <a:ext cx="3525107" cy="1614788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30" name="矩形 129"/>
            <p:cNvSpPr/>
            <p:nvPr/>
          </p:nvSpPr>
          <p:spPr>
            <a:xfrm>
              <a:off x="770775" y="3346081"/>
              <a:ext cx="3324768" cy="47358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dirty="0">
                  <a:solidFill>
                    <a:srgbClr val="00458D"/>
                  </a:solidFill>
                </a:rPr>
                <a:t>增加质押规则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58D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31" name="矩形: 圆角 130"/>
            <p:cNvSpPr/>
            <p:nvPr/>
          </p:nvSpPr>
          <p:spPr>
            <a:xfrm>
              <a:off x="770775" y="4191671"/>
              <a:ext cx="3324768" cy="383214"/>
            </a:xfrm>
            <a:prstGeom prst="roundRect">
              <a:avLst>
                <a:gd name="adj" fmla="val 11705"/>
              </a:avLst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32" name="矩形: 圆角 131"/>
            <p:cNvSpPr/>
            <p:nvPr/>
          </p:nvSpPr>
          <p:spPr>
            <a:xfrm>
              <a:off x="770775" y="4620349"/>
              <a:ext cx="3324768" cy="205747"/>
            </a:xfrm>
            <a:prstGeom prst="roundRect">
              <a:avLst>
                <a:gd name="adj" fmla="val 11705"/>
              </a:avLst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769567" y="4224886"/>
              <a:ext cx="3287932" cy="464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b="1" dirty="0">
                  <a:solidFill>
                    <a:srgbClr val="4472C4">
                      <a:lumMod val="75000"/>
                    </a:srgb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押注数量决定</a:t>
              </a:r>
              <a:endParaRPr lang="en-US" altLang="zh-CN" sz="1400" b="1" dirty="0">
                <a:solidFill>
                  <a:srgbClr val="4472C4">
                    <a:lumMod val="7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b="1" dirty="0">
                  <a:solidFill>
                    <a:srgbClr val="4472C4">
                      <a:lumMod val="75000"/>
                    </a:srgb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玩法激进</a:t>
              </a:r>
              <a:r>
                <a:rPr lang="en-US" altLang="zh-CN" sz="1400" b="1" dirty="0">
                  <a:solidFill>
                    <a:srgbClr val="4472C4">
                      <a:lumMod val="75000"/>
                    </a:srgb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or</a:t>
              </a:r>
              <a:r>
                <a:rPr lang="zh-CN" altLang="en-US" sz="1400" b="1" dirty="0">
                  <a:solidFill>
                    <a:srgbClr val="4472C4">
                      <a:lumMod val="75000"/>
                    </a:srgb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稳健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973696" y="3904312"/>
              <a:ext cx="2902646" cy="193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对局开始时押注</a:t>
              </a: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1474804" y="4633986"/>
              <a:ext cx="1918800" cy="193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玩家下注后可选择队友</a:t>
              </a:r>
            </a:p>
          </p:txBody>
        </p:sp>
        <p:sp>
          <p:nvSpPr>
            <p:cNvPr id="136" name="矩形: 圆角 135"/>
            <p:cNvSpPr/>
            <p:nvPr/>
          </p:nvSpPr>
          <p:spPr>
            <a:xfrm>
              <a:off x="770776" y="3866064"/>
              <a:ext cx="3324768" cy="266433"/>
            </a:xfrm>
            <a:prstGeom prst="roundRect">
              <a:avLst>
                <a:gd name="adj" fmla="val 11705"/>
              </a:avLst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137" name="组合 136"/>
          <p:cNvGrpSpPr/>
          <p:nvPr/>
        </p:nvGrpSpPr>
        <p:grpSpPr>
          <a:xfrm>
            <a:off x="5342711" y="1288860"/>
            <a:ext cx="3810015" cy="2569193"/>
            <a:chOff x="4413434" y="2930236"/>
            <a:chExt cx="3528711" cy="2970005"/>
          </a:xfrm>
        </p:grpSpPr>
        <p:sp>
          <p:nvSpPr>
            <p:cNvPr id="138" name="矩形 137"/>
            <p:cNvSpPr/>
            <p:nvPr/>
          </p:nvSpPr>
          <p:spPr>
            <a:xfrm>
              <a:off x="4413434" y="2930236"/>
              <a:ext cx="3528711" cy="2970005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39" name="矩形 138"/>
            <p:cNvSpPr/>
            <p:nvPr/>
          </p:nvSpPr>
          <p:spPr>
            <a:xfrm>
              <a:off x="4505864" y="3067002"/>
              <a:ext cx="3324768" cy="8415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00458D"/>
                  </a:solidFill>
                </a:rPr>
                <a:t>增加奖池机制</a:t>
              </a:r>
              <a:endParaRPr lang="en-US" altLang="zh-CN" b="1" dirty="0">
                <a:solidFill>
                  <a:srgbClr val="00458D"/>
                </a:solidFill>
              </a:endParaRPr>
            </a:p>
          </p:txBody>
        </p:sp>
        <p:sp>
          <p:nvSpPr>
            <p:cNvPr id="140" name="矩形: 圆角 139"/>
            <p:cNvSpPr/>
            <p:nvPr/>
          </p:nvSpPr>
          <p:spPr>
            <a:xfrm>
              <a:off x="4505863" y="4679368"/>
              <a:ext cx="3324768" cy="1108694"/>
            </a:xfrm>
            <a:prstGeom prst="roundRect">
              <a:avLst>
                <a:gd name="adj" fmla="val 11705"/>
              </a:avLst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/>
          </p:nvSpPr>
          <p:spPr>
            <a:xfrm>
              <a:off x="4798837" y="4913213"/>
              <a:ext cx="2721022" cy="604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根据对局结果分配奖池</a:t>
              </a: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b="1" dirty="0">
                  <a:solidFill>
                    <a:srgbClr val="4472C4">
                      <a:lumMod val="75000"/>
                    </a:srgb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去中心化平台从奖池中抽成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/>
          </p:nvSpPr>
          <p:spPr>
            <a:xfrm>
              <a:off x="4610767" y="4078408"/>
              <a:ext cx="3087880" cy="355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质押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APT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放入奖池</a:t>
              </a:r>
            </a:p>
          </p:txBody>
        </p:sp>
        <p:sp>
          <p:nvSpPr>
            <p:cNvPr id="143" name="矩形: 圆角 142"/>
            <p:cNvSpPr/>
            <p:nvPr/>
          </p:nvSpPr>
          <p:spPr>
            <a:xfrm>
              <a:off x="4505864" y="3990727"/>
              <a:ext cx="3324768" cy="501013"/>
            </a:xfrm>
            <a:prstGeom prst="roundRect">
              <a:avLst>
                <a:gd name="adj" fmla="val 11705"/>
              </a:avLst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pic>
        <p:nvPicPr>
          <p:cNvPr id="4" name="Picture 2" descr="User ">
            <a:extLst>
              <a:ext uri="{FF2B5EF4-FFF2-40B4-BE49-F238E27FC236}">
                <a16:creationId xmlns:a16="http://schemas.microsoft.com/office/drawing/2014/main" id="{59CAED0F-5138-09FF-9540-788E1EB2F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035" y="4220586"/>
            <a:ext cx="457079" cy="457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oker table ">
            <a:extLst>
              <a:ext uri="{FF2B5EF4-FFF2-40B4-BE49-F238E27FC236}">
                <a16:creationId xmlns:a16="http://schemas.microsoft.com/office/drawing/2014/main" id="{7B993175-58F3-0EC0-B439-55425FBB5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962" y="5283283"/>
            <a:ext cx="1299620" cy="96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User ">
            <a:extLst>
              <a:ext uri="{FF2B5EF4-FFF2-40B4-BE49-F238E27FC236}">
                <a16:creationId xmlns:a16="http://schemas.microsoft.com/office/drawing/2014/main" id="{4D991FE0-3EE4-33C3-14D6-756C995C7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077" y="4220586"/>
            <a:ext cx="457079" cy="457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User ">
            <a:extLst>
              <a:ext uri="{FF2B5EF4-FFF2-40B4-BE49-F238E27FC236}">
                <a16:creationId xmlns:a16="http://schemas.microsoft.com/office/drawing/2014/main" id="{5986C935-E6C6-5D1B-F793-83CF94493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823" y="4220586"/>
            <a:ext cx="457079" cy="457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User ">
            <a:extLst>
              <a:ext uri="{FF2B5EF4-FFF2-40B4-BE49-F238E27FC236}">
                <a16:creationId xmlns:a16="http://schemas.microsoft.com/office/drawing/2014/main" id="{1588E4B7-2B28-1DC7-6918-EE0206427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569" y="4220586"/>
            <a:ext cx="457079" cy="457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0ED8303-6D98-A9EB-8647-5D811ED8B1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885" y="4722326"/>
            <a:ext cx="381468" cy="38146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C8758D6-78D8-1771-738E-70D2DD9D0FB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062" y="4727302"/>
            <a:ext cx="381468" cy="38146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AB8D9BD-541A-ADAD-0353-C0C6F56979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882" y="4722918"/>
            <a:ext cx="381468" cy="38146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AEF5015-3D3F-8817-DB88-0DE991D05C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739" y="4717734"/>
            <a:ext cx="381468" cy="381468"/>
          </a:xfrm>
          <a:prstGeom prst="rect">
            <a:avLst/>
          </a:prstGeom>
        </p:spPr>
      </p:pic>
      <p:sp>
        <p:nvSpPr>
          <p:cNvPr id="14" name="箭头: 左弧形 13">
            <a:extLst>
              <a:ext uri="{FF2B5EF4-FFF2-40B4-BE49-F238E27FC236}">
                <a16:creationId xmlns:a16="http://schemas.microsoft.com/office/drawing/2014/main" id="{8ED75C6A-183D-C3C4-9D81-09BAF465833C}"/>
              </a:ext>
            </a:extLst>
          </p:cNvPr>
          <p:cNvSpPr/>
          <p:nvPr/>
        </p:nvSpPr>
        <p:spPr>
          <a:xfrm rot="20251961">
            <a:off x="1739711" y="5191722"/>
            <a:ext cx="175876" cy="501796"/>
          </a:xfrm>
          <a:prstGeom prst="curvedRightArrow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箭头: 左弧形 14">
            <a:extLst>
              <a:ext uri="{FF2B5EF4-FFF2-40B4-BE49-F238E27FC236}">
                <a16:creationId xmlns:a16="http://schemas.microsoft.com/office/drawing/2014/main" id="{B79DDD6C-F234-B5FE-D484-7BBA67759BDD}"/>
              </a:ext>
            </a:extLst>
          </p:cNvPr>
          <p:cNvSpPr/>
          <p:nvPr/>
        </p:nvSpPr>
        <p:spPr>
          <a:xfrm rot="1348039" flipH="1">
            <a:off x="4041166" y="5171848"/>
            <a:ext cx="175876" cy="501796"/>
          </a:xfrm>
          <a:prstGeom prst="curvedRightArrow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箭头: 左弧形 16">
            <a:extLst>
              <a:ext uri="{FF2B5EF4-FFF2-40B4-BE49-F238E27FC236}">
                <a16:creationId xmlns:a16="http://schemas.microsoft.com/office/drawing/2014/main" id="{8F02E6E9-D723-BCF9-176E-231AE4A3360E}"/>
              </a:ext>
            </a:extLst>
          </p:cNvPr>
          <p:cNvSpPr/>
          <p:nvPr/>
        </p:nvSpPr>
        <p:spPr>
          <a:xfrm rot="20251961">
            <a:off x="2493193" y="5107781"/>
            <a:ext cx="147108" cy="351315"/>
          </a:xfrm>
          <a:prstGeom prst="curvedRightArrow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箭头: 左弧形 17">
            <a:extLst>
              <a:ext uri="{FF2B5EF4-FFF2-40B4-BE49-F238E27FC236}">
                <a16:creationId xmlns:a16="http://schemas.microsoft.com/office/drawing/2014/main" id="{AA28A07B-D2AC-7FBC-C6EF-C1BDD50391A0}"/>
              </a:ext>
            </a:extLst>
          </p:cNvPr>
          <p:cNvSpPr/>
          <p:nvPr/>
        </p:nvSpPr>
        <p:spPr>
          <a:xfrm rot="1348039" flipH="1">
            <a:off x="3336473" y="5128101"/>
            <a:ext cx="147108" cy="351315"/>
          </a:xfrm>
          <a:prstGeom prst="curvedRightArrow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CCF944F-B1D6-C7A0-701D-C2F006E54511}"/>
              </a:ext>
            </a:extLst>
          </p:cNvPr>
          <p:cNvSpPr txBox="1"/>
          <p:nvPr/>
        </p:nvSpPr>
        <p:spPr>
          <a:xfrm>
            <a:off x="2647117" y="5584399"/>
            <a:ext cx="149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奖池</a:t>
            </a: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68906E16-91FB-9439-2459-9825174B3E18}"/>
              </a:ext>
            </a:extLst>
          </p:cNvPr>
          <p:cNvSpPr/>
          <p:nvPr/>
        </p:nvSpPr>
        <p:spPr>
          <a:xfrm>
            <a:off x="3760102" y="5765875"/>
            <a:ext cx="931704" cy="4571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0DA3E31-C506-E563-3EAE-BF1A4ECBBCD1}"/>
              </a:ext>
            </a:extLst>
          </p:cNvPr>
          <p:cNvSpPr txBox="1"/>
          <p:nvPr/>
        </p:nvSpPr>
        <p:spPr>
          <a:xfrm>
            <a:off x="4713081" y="5623092"/>
            <a:ext cx="734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solidFill>
                  <a:srgbClr val="C00000"/>
                </a:solidFill>
              </a:rPr>
              <a:t>Aptos</a:t>
            </a:r>
            <a:endParaRPr lang="zh-CN" altLang="en-US" b="1" i="1" dirty="0">
              <a:solidFill>
                <a:srgbClr val="C00000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D5B1A89-41F7-65F1-4410-9EE4A4996A98}"/>
              </a:ext>
            </a:extLst>
          </p:cNvPr>
          <p:cNvSpPr txBox="1"/>
          <p:nvPr/>
        </p:nvSpPr>
        <p:spPr>
          <a:xfrm>
            <a:off x="6188008" y="5759301"/>
            <a:ext cx="316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2060"/>
                </a:solidFill>
              </a:rPr>
              <a:t>引流更多用户接入</a:t>
            </a:r>
            <a:r>
              <a:rPr lang="en-US" altLang="zh-CN" dirty="0">
                <a:solidFill>
                  <a:srgbClr val="002060"/>
                </a:solidFill>
              </a:rPr>
              <a:t>Aptos</a:t>
            </a:r>
            <a:r>
              <a:rPr lang="zh-CN" altLang="en-US" dirty="0">
                <a:solidFill>
                  <a:srgbClr val="002060"/>
                </a:solidFill>
              </a:rPr>
              <a:t>公链</a:t>
            </a:r>
          </a:p>
        </p:txBody>
      </p:sp>
    </p:spTree>
    <p:extLst>
      <p:ext uri="{BB962C8B-B14F-4D97-AF65-F5344CB8AC3E}">
        <p14:creationId xmlns:p14="http://schemas.microsoft.com/office/powerpoint/2010/main" val="3039129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slîďè">
            <a:extLst>
              <a:ext uri="{FF2B5EF4-FFF2-40B4-BE49-F238E27FC236}">
                <a16:creationId xmlns:a16="http://schemas.microsoft.com/office/drawing/2014/main" id="{344EB8FF-E945-4AD2-B941-471C33183FFB}"/>
              </a:ext>
            </a:extLst>
          </p:cNvPr>
          <p:cNvSpPr/>
          <p:nvPr/>
        </p:nvSpPr>
        <p:spPr>
          <a:xfrm>
            <a:off x="4344722" y="9772"/>
            <a:ext cx="7830818" cy="6858000"/>
          </a:xfrm>
          <a:prstGeom prst="rect">
            <a:avLst/>
          </a:prstGeom>
          <a:blipFill dpi="0" rotWithShape="1">
            <a:blip r:embed="rId6" cstate="screen">
              <a:alphaModFix amt="4000"/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 l="-5569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151" name="文本框 25">
            <a:extLst>
              <a:ext uri="{FF2B5EF4-FFF2-40B4-BE49-F238E27FC236}">
                <a16:creationId xmlns:a16="http://schemas.microsoft.com/office/drawing/2014/main" id="{F66CC966-20A5-4863-975C-B59F7605A7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0988" y="1228794"/>
            <a:ext cx="3478213" cy="53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458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背景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5490BB13-603C-41E5-AE74-F1ECA4615ECB}"/>
              </a:ext>
            </a:extLst>
          </p:cNvPr>
          <p:cNvCxnSpPr>
            <a:cxnSpLocks/>
          </p:cNvCxnSpPr>
          <p:nvPr/>
        </p:nvCxnSpPr>
        <p:spPr>
          <a:xfrm>
            <a:off x="6739076" y="1308053"/>
            <a:ext cx="0" cy="361358"/>
          </a:xfrm>
          <a:prstGeom prst="line">
            <a:avLst/>
          </a:prstGeom>
          <a:ln w="12700">
            <a:gradFill flip="none" rotWithShape="1">
              <a:gsLst>
                <a:gs pos="0">
                  <a:srgbClr val="00468E">
                    <a:alpha val="0"/>
                  </a:srgbClr>
                </a:gs>
                <a:gs pos="51000">
                  <a:srgbClr val="002A7E"/>
                </a:gs>
                <a:gs pos="100000">
                  <a:srgbClr val="00468E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76B86D5B-CB41-4BF3-A7A7-B4D54972E067}"/>
              </a:ext>
            </a:extLst>
          </p:cNvPr>
          <p:cNvSpPr txBox="1"/>
          <p:nvPr/>
        </p:nvSpPr>
        <p:spPr>
          <a:xfrm>
            <a:off x="6796226" y="2488477"/>
            <a:ext cx="3608388" cy="533288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indent="0" algn="dist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800" b="1" dirty="0">
                <a:solidFill>
                  <a:srgbClr val="002A7E"/>
                </a:solidFill>
                <a:cs typeface="阿里巴巴普惠体 Medium" panose="00020600040101010101" pitchFamily="18" charset="-122"/>
                <a:sym typeface="+mn-lt"/>
              </a:rPr>
              <a:t>界面展示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2A7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+mn-lt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F1C4EDB2-17E9-4D5D-B358-28B91AA1FEBA}"/>
              </a:ext>
            </a:extLst>
          </p:cNvPr>
          <p:cNvCxnSpPr>
            <a:cxnSpLocks/>
          </p:cNvCxnSpPr>
          <p:nvPr/>
        </p:nvCxnSpPr>
        <p:spPr>
          <a:xfrm>
            <a:off x="6736695" y="2568066"/>
            <a:ext cx="0" cy="361358"/>
          </a:xfrm>
          <a:prstGeom prst="line">
            <a:avLst/>
          </a:prstGeom>
          <a:ln w="12700">
            <a:gradFill flip="none" rotWithShape="1">
              <a:gsLst>
                <a:gs pos="0">
                  <a:srgbClr val="00468E">
                    <a:alpha val="0"/>
                  </a:srgbClr>
                </a:gs>
                <a:gs pos="51000">
                  <a:srgbClr val="002A7E"/>
                </a:gs>
                <a:gs pos="100000">
                  <a:srgbClr val="00468E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822AA2AA-27BE-4329-9E5D-D1BEC68C12B9}"/>
              </a:ext>
            </a:extLst>
          </p:cNvPr>
          <p:cNvSpPr txBox="1"/>
          <p:nvPr/>
        </p:nvSpPr>
        <p:spPr>
          <a:xfrm>
            <a:off x="6796226" y="3726025"/>
            <a:ext cx="3216275" cy="533288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indent="0" algn="dist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800" b="1" dirty="0">
                <a:solidFill>
                  <a:srgbClr val="002A7E"/>
                </a:solidFill>
                <a:cs typeface="阿里巴巴普惠体 Medium" panose="00020600040101010101" pitchFamily="18" charset="-122"/>
                <a:sym typeface="+mn-lt"/>
              </a:rPr>
              <a:t>特点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2A7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+mn-lt"/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DAD75E35-E590-4A7C-9BA2-C7CF1215D2D1}"/>
              </a:ext>
            </a:extLst>
          </p:cNvPr>
          <p:cNvCxnSpPr>
            <a:cxnSpLocks/>
          </p:cNvCxnSpPr>
          <p:nvPr/>
        </p:nvCxnSpPr>
        <p:spPr>
          <a:xfrm>
            <a:off x="6739076" y="3805944"/>
            <a:ext cx="0" cy="361358"/>
          </a:xfrm>
          <a:prstGeom prst="line">
            <a:avLst/>
          </a:prstGeom>
          <a:ln w="12700">
            <a:gradFill flip="none" rotWithShape="1">
              <a:gsLst>
                <a:gs pos="0">
                  <a:srgbClr val="00468E">
                    <a:alpha val="0"/>
                  </a:srgbClr>
                </a:gs>
                <a:gs pos="51000">
                  <a:srgbClr val="002A7E"/>
                </a:gs>
                <a:gs pos="100000">
                  <a:srgbClr val="00468E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1885A62F-DCE4-4B67-9B62-CACBC7E4F746}"/>
              </a:ext>
            </a:extLst>
          </p:cNvPr>
          <p:cNvSpPr txBox="1"/>
          <p:nvPr/>
        </p:nvSpPr>
        <p:spPr>
          <a:xfrm>
            <a:off x="6792348" y="5022357"/>
            <a:ext cx="3216275" cy="533288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indent="0" algn="dist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800" b="1" dirty="0">
                <a:solidFill>
                  <a:srgbClr val="002A7E"/>
                </a:solidFill>
                <a:sym typeface="+mn-lt"/>
              </a:rPr>
              <a:t>展望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2A7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DCD1A0B3-1501-4E9B-88C0-2DF8875226F1}"/>
              </a:ext>
            </a:extLst>
          </p:cNvPr>
          <p:cNvCxnSpPr>
            <a:cxnSpLocks/>
          </p:cNvCxnSpPr>
          <p:nvPr/>
        </p:nvCxnSpPr>
        <p:spPr>
          <a:xfrm>
            <a:off x="6735198" y="5102606"/>
            <a:ext cx="0" cy="361358"/>
          </a:xfrm>
          <a:prstGeom prst="line">
            <a:avLst/>
          </a:prstGeom>
          <a:ln w="12700">
            <a:gradFill flip="none" rotWithShape="1">
              <a:gsLst>
                <a:gs pos="0">
                  <a:srgbClr val="00468E">
                    <a:alpha val="0"/>
                  </a:srgbClr>
                </a:gs>
                <a:gs pos="51000">
                  <a:srgbClr val="002A7E"/>
                </a:gs>
                <a:gs pos="100000">
                  <a:srgbClr val="00468E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64" name="组合 16">
            <a:extLst>
              <a:ext uri="{FF2B5EF4-FFF2-40B4-BE49-F238E27FC236}">
                <a16:creationId xmlns:a16="http://schemas.microsoft.com/office/drawing/2014/main" id="{259BC5D1-2F75-43B4-87CE-87241770F44F}"/>
              </a:ext>
            </a:extLst>
          </p:cNvPr>
          <p:cNvGrpSpPr>
            <a:grpSpLocks/>
          </p:cNvGrpSpPr>
          <p:nvPr/>
        </p:nvGrpSpPr>
        <p:grpSpPr bwMode="auto">
          <a:xfrm>
            <a:off x="5683388" y="1073219"/>
            <a:ext cx="781050" cy="781050"/>
            <a:chOff x="5315311" y="893905"/>
            <a:chExt cx="780689" cy="780689"/>
          </a:xfrm>
        </p:grpSpPr>
        <p:grpSp>
          <p:nvGrpSpPr>
            <p:cNvPr id="6203" name="组合 7">
              <a:extLst>
                <a:ext uri="{FF2B5EF4-FFF2-40B4-BE49-F238E27FC236}">
                  <a16:creationId xmlns:a16="http://schemas.microsoft.com/office/drawing/2014/main" id="{1C185819-C946-484C-83D7-CC28C64FE0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15311" y="893905"/>
              <a:ext cx="780689" cy="780689"/>
              <a:chOff x="13147740" y="3305117"/>
              <a:chExt cx="1803691" cy="1803691"/>
            </a:xfrm>
          </p:grpSpPr>
          <p:sp>
            <p:nvSpPr>
              <p:cNvPr id="57" name="旁门左道PPT出品">
                <a:extLst>
                  <a:ext uri="{FF2B5EF4-FFF2-40B4-BE49-F238E27FC236}">
                    <a16:creationId xmlns:a16="http://schemas.microsoft.com/office/drawing/2014/main" id="{584EB528-7F7A-4F7F-A06F-51DDCB163B0F}"/>
                  </a:ext>
                </a:extLst>
              </p:cNvPr>
              <p:cNvSpPr/>
              <p:nvPr/>
            </p:nvSpPr>
            <p:spPr>
              <a:xfrm>
                <a:off x="13353038" y="3510415"/>
                <a:ext cx="1393095" cy="1393095"/>
              </a:xfrm>
              <a:prstGeom prst="ellipse">
                <a:avLst/>
              </a:prstGeom>
              <a:gradFill>
                <a:gsLst>
                  <a:gs pos="0">
                    <a:srgbClr val="00468E">
                      <a:alpha val="86000"/>
                    </a:srgbClr>
                  </a:gs>
                  <a:gs pos="100000">
                    <a:srgbClr val="002A7E">
                      <a:alpha val="97000"/>
                    </a:srgbClr>
                  </a:gs>
                </a:gsLst>
                <a:lin ang="12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Regular"/>
                  <a:ea typeface="思源黑体 CN Regular"/>
                  <a:cs typeface="+mn-cs"/>
                </a:endParaRPr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B660387C-A031-40D2-87FC-1CEF315C409F}"/>
                  </a:ext>
                </a:extLst>
              </p:cNvPr>
              <p:cNvSpPr/>
              <p:nvPr/>
            </p:nvSpPr>
            <p:spPr>
              <a:xfrm>
                <a:off x="13147740" y="3305117"/>
                <a:ext cx="1803691" cy="1803691"/>
              </a:xfrm>
              <a:prstGeom prst="ellipse">
                <a:avLst/>
              </a:prstGeom>
              <a:noFill/>
              <a:ln w="6350">
                <a:solidFill>
                  <a:srgbClr val="3B87CD">
                    <a:alpha val="58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grpSp>
            <p:nvGrpSpPr>
              <p:cNvPr id="6207" name="组合 65">
                <a:extLst>
                  <a:ext uri="{FF2B5EF4-FFF2-40B4-BE49-F238E27FC236}">
                    <a16:creationId xmlns:a16="http://schemas.microsoft.com/office/drawing/2014/main" id="{B1509F05-F43D-43FA-8B87-C017C34A98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243292" y="3400669"/>
                <a:ext cx="1612587" cy="1612586"/>
                <a:chOff x="770695" y="2971031"/>
                <a:chExt cx="1736690" cy="1736690"/>
              </a:xfrm>
            </p:grpSpPr>
            <p:sp>
              <p:nvSpPr>
                <p:cNvPr id="67" name="弧形 66">
                  <a:extLst>
                    <a:ext uri="{FF2B5EF4-FFF2-40B4-BE49-F238E27FC236}">
                      <a16:creationId xmlns:a16="http://schemas.microsoft.com/office/drawing/2014/main" id="{0B8412B2-B63F-40F8-BDAF-987DD838EC16}"/>
                    </a:ext>
                  </a:extLst>
                </p:cNvPr>
                <p:cNvSpPr/>
                <p:nvPr/>
              </p:nvSpPr>
              <p:spPr>
                <a:xfrm>
                  <a:off x="770441" y="2970777"/>
                  <a:ext cx="1737197" cy="1737197"/>
                </a:xfrm>
                <a:prstGeom prst="arc">
                  <a:avLst>
                    <a:gd name="adj1" fmla="val 11217676"/>
                    <a:gd name="adj2" fmla="val 21152120"/>
                  </a:avLst>
                </a:prstGeom>
                <a:noFill/>
                <a:ln w="19050">
                  <a:solidFill>
                    <a:srgbClr val="3B87C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8" name="弧形 67">
                  <a:extLst>
                    <a:ext uri="{FF2B5EF4-FFF2-40B4-BE49-F238E27FC236}">
                      <a16:creationId xmlns:a16="http://schemas.microsoft.com/office/drawing/2014/main" id="{85D31E6C-EBDA-4649-BBEC-6F8B0FB4660B}"/>
                    </a:ext>
                  </a:extLst>
                </p:cNvPr>
                <p:cNvSpPr/>
                <p:nvPr/>
              </p:nvSpPr>
              <p:spPr>
                <a:xfrm rot="10800000">
                  <a:off x="770441" y="2970777"/>
                  <a:ext cx="1737197" cy="1737197"/>
                </a:xfrm>
                <a:prstGeom prst="arc">
                  <a:avLst>
                    <a:gd name="adj1" fmla="val 11217676"/>
                    <a:gd name="adj2" fmla="val 21152120"/>
                  </a:avLst>
                </a:prstGeom>
                <a:noFill/>
                <a:ln w="19050">
                  <a:solidFill>
                    <a:srgbClr val="3B87C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1152930A-4E28-49FB-9217-15D7359C426B}"/>
                  </a:ext>
                </a:extLst>
              </p:cNvPr>
              <p:cNvGrpSpPr/>
              <p:nvPr/>
            </p:nvGrpSpPr>
            <p:grpSpPr>
              <a:xfrm>
                <a:off x="13227345" y="4184103"/>
                <a:ext cx="1641094" cy="45720"/>
                <a:chOff x="1135293" y="3576422"/>
                <a:chExt cx="1641094" cy="45720"/>
              </a:xfrm>
              <a:solidFill>
                <a:srgbClr val="3B87CD"/>
              </a:solidFill>
            </p:grpSpPr>
            <p:sp>
              <p:nvSpPr>
                <p:cNvPr id="70" name="矩形 69">
                  <a:extLst>
                    <a:ext uri="{FF2B5EF4-FFF2-40B4-BE49-F238E27FC236}">
                      <a16:creationId xmlns:a16="http://schemas.microsoft.com/office/drawing/2014/main" id="{17A8CCF8-7C6D-4168-8DF6-2FED08B9D99F}"/>
                    </a:ext>
                  </a:extLst>
                </p:cNvPr>
                <p:cNvSpPr/>
                <p:nvPr/>
              </p:nvSpPr>
              <p:spPr>
                <a:xfrm rot="2700000" flipH="1">
                  <a:off x="1135293" y="3576422"/>
                  <a:ext cx="45720" cy="4572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1" name="矩形 70">
                  <a:extLst>
                    <a:ext uri="{FF2B5EF4-FFF2-40B4-BE49-F238E27FC236}">
                      <a16:creationId xmlns:a16="http://schemas.microsoft.com/office/drawing/2014/main" id="{F5276FAC-87B3-4A22-9687-1799EB19B9B9}"/>
                    </a:ext>
                  </a:extLst>
                </p:cNvPr>
                <p:cNvSpPr/>
                <p:nvPr/>
              </p:nvSpPr>
              <p:spPr>
                <a:xfrm rot="2700000" flipH="1">
                  <a:off x="2730667" y="3576422"/>
                  <a:ext cx="45720" cy="4572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6204" name="文本框 84">
              <a:extLst>
                <a:ext uri="{FF2B5EF4-FFF2-40B4-BE49-F238E27FC236}">
                  <a16:creationId xmlns:a16="http://schemas.microsoft.com/office/drawing/2014/main" id="{EF934A70-4ED3-41AD-A03B-CAA349680C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24655" y="1022639"/>
              <a:ext cx="7620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2176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 defTabSz="12176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 defTabSz="12176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 defTabSz="12176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 defTabSz="12176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defTabSz="12176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defTabSz="12176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defTabSz="12176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defTabSz="12176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marL="0" marR="0" lvl="0" indent="0" algn="ctr" defTabSz="12176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01</a:t>
              </a:r>
            </a:p>
          </p:txBody>
        </p:sp>
      </p:grpSp>
      <p:grpSp>
        <p:nvGrpSpPr>
          <p:cNvPr id="6165" name="组合 91">
            <a:extLst>
              <a:ext uri="{FF2B5EF4-FFF2-40B4-BE49-F238E27FC236}">
                <a16:creationId xmlns:a16="http://schemas.microsoft.com/office/drawing/2014/main" id="{C08F6B16-78E5-497C-AF08-87B1D11ED204}"/>
              </a:ext>
            </a:extLst>
          </p:cNvPr>
          <p:cNvGrpSpPr>
            <a:grpSpLocks/>
          </p:cNvGrpSpPr>
          <p:nvPr/>
        </p:nvGrpSpPr>
        <p:grpSpPr bwMode="auto">
          <a:xfrm>
            <a:off x="5692736" y="2334929"/>
            <a:ext cx="781050" cy="781050"/>
            <a:chOff x="5315311" y="893905"/>
            <a:chExt cx="780689" cy="780689"/>
          </a:xfrm>
        </p:grpSpPr>
        <p:grpSp>
          <p:nvGrpSpPr>
            <p:cNvPr id="6195" name="组合 92">
              <a:extLst>
                <a:ext uri="{FF2B5EF4-FFF2-40B4-BE49-F238E27FC236}">
                  <a16:creationId xmlns:a16="http://schemas.microsoft.com/office/drawing/2014/main" id="{3EF391AD-2FE5-4794-8347-96DE51C93B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15311" y="893905"/>
              <a:ext cx="780689" cy="780689"/>
              <a:chOff x="13147740" y="3305117"/>
              <a:chExt cx="1803691" cy="1803691"/>
            </a:xfrm>
          </p:grpSpPr>
          <p:sp>
            <p:nvSpPr>
              <p:cNvPr id="95" name="旁门左道PPT出品">
                <a:extLst>
                  <a:ext uri="{FF2B5EF4-FFF2-40B4-BE49-F238E27FC236}">
                    <a16:creationId xmlns:a16="http://schemas.microsoft.com/office/drawing/2014/main" id="{78A8CAFD-5A0E-4B14-ABB5-865CEE1BDBA1}"/>
                  </a:ext>
                </a:extLst>
              </p:cNvPr>
              <p:cNvSpPr/>
              <p:nvPr/>
            </p:nvSpPr>
            <p:spPr>
              <a:xfrm>
                <a:off x="13353038" y="3510415"/>
                <a:ext cx="1393095" cy="1393095"/>
              </a:xfrm>
              <a:prstGeom prst="ellipse">
                <a:avLst/>
              </a:prstGeom>
              <a:gradFill>
                <a:gsLst>
                  <a:gs pos="0">
                    <a:srgbClr val="00468E">
                      <a:alpha val="86000"/>
                    </a:srgbClr>
                  </a:gs>
                  <a:gs pos="100000">
                    <a:srgbClr val="002A7E">
                      <a:alpha val="97000"/>
                    </a:srgbClr>
                  </a:gs>
                </a:gsLst>
                <a:lin ang="12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Regular"/>
                  <a:ea typeface="思源黑体 CN Regular"/>
                  <a:cs typeface="+mn-cs"/>
                </a:endParaRPr>
              </a:p>
            </p:txBody>
          </p:sp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A4B106DC-4BC9-44D7-BDDD-716EEDADD375}"/>
                  </a:ext>
                </a:extLst>
              </p:cNvPr>
              <p:cNvSpPr/>
              <p:nvPr/>
            </p:nvSpPr>
            <p:spPr>
              <a:xfrm>
                <a:off x="13147740" y="3305117"/>
                <a:ext cx="1803691" cy="1803691"/>
              </a:xfrm>
              <a:prstGeom prst="ellipse">
                <a:avLst/>
              </a:prstGeom>
              <a:noFill/>
              <a:ln w="6350">
                <a:solidFill>
                  <a:srgbClr val="3B87CD">
                    <a:alpha val="58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grpSp>
            <p:nvGrpSpPr>
              <p:cNvPr id="6199" name="组合 96">
                <a:extLst>
                  <a:ext uri="{FF2B5EF4-FFF2-40B4-BE49-F238E27FC236}">
                    <a16:creationId xmlns:a16="http://schemas.microsoft.com/office/drawing/2014/main" id="{CC4AE419-91AD-4CEE-93EB-623E09C3FD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243292" y="3400669"/>
                <a:ext cx="1612587" cy="1612586"/>
                <a:chOff x="770695" y="2971031"/>
                <a:chExt cx="1736690" cy="1736690"/>
              </a:xfrm>
            </p:grpSpPr>
            <p:sp>
              <p:nvSpPr>
                <p:cNvPr id="101" name="弧形 100">
                  <a:extLst>
                    <a:ext uri="{FF2B5EF4-FFF2-40B4-BE49-F238E27FC236}">
                      <a16:creationId xmlns:a16="http://schemas.microsoft.com/office/drawing/2014/main" id="{BB3FE1AC-A380-4228-B843-40FDC03E235E}"/>
                    </a:ext>
                  </a:extLst>
                </p:cNvPr>
                <p:cNvSpPr/>
                <p:nvPr/>
              </p:nvSpPr>
              <p:spPr>
                <a:xfrm>
                  <a:off x="770441" y="2970777"/>
                  <a:ext cx="1737197" cy="1737197"/>
                </a:xfrm>
                <a:prstGeom prst="arc">
                  <a:avLst>
                    <a:gd name="adj1" fmla="val 11217676"/>
                    <a:gd name="adj2" fmla="val 21152120"/>
                  </a:avLst>
                </a:prstGeom>
                <a:noFill/>
                <a:ln w="19050">
                  <a:solidFill>
                    <a:srgbClr val="3B87C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2" name="弧形 101">
                  <a:extLst>
                    <a:ext uri="{FF2B5EF4-FFF2-40B4-BE49-F238E27FC236}">
                      <a16:creationId xmlns:a16="http://schemas.microsoft.com/office/drawing/2014/main" id="{8CED4E37-743F-4EA7-9D45-D29D247DA4AD}"/>
                    </a:ext>
                  </a:extLst>
                </p:cNvPr>
                <p:cNvSpPr/>
                <p:nvPr/>
              </p:nvSpPr>
              <p:spPr>
                <a:xfrm rot="10800000">
                  <a:off x="770441" y="2970777"/>
                  <a:ext cx="1737197" cy="1737197"/>
                </a:xfrm>
                <a:prstGeom prst="arc">
                  <a:avLst>
                    <a:gd name="adj1" fmla="val 11217676"/>
                    <a:gd name="adj2" fmla="val 21152120"/>
                  </a:avLst>
                </a:prstGeom>
                <a:noFill/>
                <a:ln w="19050">
                  <a:solidFill>
                    <a:srgbClr val="3B87C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039BD4E6-36A4-4505-AB73-E3692F9BDF57}"/>
                  </a:ext>
                </a:extLst>
              </p:cNvPr>
              <p:cNvGrpSpPr/>
              <p:nvPr/>
            </p:nvGrpSpPr>
            <p:grpSpPr>
              <a:xfrm>
                <a:off x="13227345" y="4184103"/>
                <a:ext cx="1641094" cy="45720"/>
                <a:chOff x="1135293" y="3576422"/>
                <a:chExt cx="1641094" cy="45720"/>
              </a:xfrm>
              <a:solidFill>
                <a:srgbClr val="3B87CD"/>
              </a:solidFill>
            </p:grpSpPr>
            <p:sp>
              <p:nvSpPr>
                <p:cNvPr id="99" name="矩形 98">
                  <a:extLst>
                    <a:ext uri="{FF2B5EF4-FFF2-40B4-BE49-F238E27FC236}">
                      <a16:creationId xmlns:a16="http://schemas.microsoft.com/office/drawing/2014/main" id="{B63B5148-E733-4AD0-9E49-844125A5D15A}"/>
                    </a:ext>
                  </a:extLst>
                </p:cNvPr>
                <p:cNvSpPr/>
                <p:nvPr/>
              </p:nvSpPr>
              <p:spPr>
                <a:xfrm rot="2700000" flipH="1">
                  <a:off x="1135293" y="3576422"/>
                  <a:ext cx="45720" cy="4572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0" name="矩形 99">
                  <a:extLst>
                    <a:ext uri="{FF2B5EF4-FFF2-40B4-BE49-F238E27FC236}">
                      <a16:creationId xmlns:a16="http://schemas.microsoft.com/office/drawing/2014/main" id="{63983380-9359-4E76-AF86-0AF462248A0B}"/>
                    </a:ext>
                  </a:extLst>
                </p:cNvPr>
                <p:cNvSpPr/>
                <p:nvPr/>
              </p:nvSpPr>
              <p:spPr>
                <a:xfrm rot="2700000" flipH="1">
                  <a:off x="2730667" y="3576422"/>
                  <a:ext cx="45720" cy="4572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6196" name="文本框 93">
              <a:extLst>
                <a:ext uri="{FF2B5EF4-FFF2-40B4-BE49-F238E27FC236}">
                  <a16:creationId xmlns:a16="http://schemas.microsoft.com/office/drawing/2014/main" id="{E8AB5922-ED96-4BCF-BAED-5D2738C7B5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24655" y="1022639"/>
              <a:ext cx="7620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2176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 defTabSz="12176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 defTabSz="12176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 defTabSz="12176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 defTabSz="12176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defTabSz="12176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defTabSz="12176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defTabSz="12176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defTabSz="12176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marL="0" marR="0" lvl="0" indent="0" algn="ctr" defTabSz="12176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02</a:t>
              </a:r>
            </a:p>
          </p:txBody>
        </p:sp>
      </p:grpSp>
      <p:grpSp>
        <p:nvGrpSpPr>
          <p:cNvPr id="6166" name="组合 102">
            <a:extLst>
              <a:ext uri="{FF2B5EF4-FFF2-40B4-BE49-F238E27FC236}">
                <a16:creationId xmlns:a16="http://schemas.microsoft.com/office/drawing/2014/main" id="{04E1F84A-09BE-4789-8519-246D56C9B4F1}"/>
              </a:ext>
            </a:extLst>
          </p:cNvPr>
          <p:cNvGrpSpPr>
            <a:grpSpLocks/>
          </p:cNvGrpSpPr>
          <p:nvPr/>
        </p:nvGrpSpPr>
        <p:grpSpPr bwMode="auto">
          <a:xfrm>
            <a:off x="5683388" y="3597231"/>
            <a:ext cx="781050" cy="781050"/>
            <a:chOff x="5315311" y="893905"/>
            <a:chExt cx="780689" cy="780689"/>
          </a:xfrm>
        </p:grpSpPr>
        <p:grpSp>
          <p:nvGrpSpPr>
            <p:cNvPr id="6187" name="组合 103">
              <a:extLst>
                <a:ext uri="{FF2B5EF4-FFF2-40B4-BE49-F238E27FC236}">
                  <a16:creationId xmlns:a16="http://schemas.microsoft.com/office/drawing/2014/main" id="{E5408FC5-C223-4DA9-9BCD-4AE2D2F294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15311" y="893905"/>
              <a:ext cx="780689" cy="780689"/>
              <a:chOff x="13147740" y="3305117"/>
              <a:chExt cx="1803691" cy="1803691"/>
            </a:xfrm>
          </p:grpSpPr>
          <p:sp>
            <p:nvSpPr>
              <p:cNvPr id="106" name="旁门左道PPT出品">
                <a:extLst>
                  <a:ext uri="{FF2B5EF4-FFF2-40B4-BE49-F238E27FC236}">
                    <a16:creationId xmlns:a16="http://schemas.microsoft.com/office/drawing/2014/main" id="{168DB9DE-5EC7-422F-B221-E0B0B9B011F1}"/>
                  </a:ext>
                </a:extLst>
              </p:cNvPr>
              <p:cNvSpPr/>
              <p:nvPr/>
            </p:nvSpPr>
            <p:spPr>
              <a:xfrm>
                <a:off x="13353038" y="3510415"/>
                <a:ext cx="1393095" cy="1393095"/>
              </a:xfrm>
              <a:prstGeom prst="ellipse">
                <a:avLst/>
              </a:prstGeom>
              <a:gradFill>
                <a:gsLst>
                  <a:gs pos="0">
                    <a:srgbClr val="00468E">
                      <a:alpha val="86000"/>
                    </a:srgbClr>
                  </a:gs>
                  <a:gs pos="100000">
                    <a:srgbClr val="002A7E">
                      <a:alpha val="97000"/>
                    </a:srgbClr>
                  </a:gs>
                </a:gsLst>
                <a:lin ang="12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Regular"/>
                  <a:ea typeface="思源黑体 CN Regular"/>
                  <a:cs typeface="+mn-cs"/>
                </a:endParaRPr>
              </a:p>
            </p:txBody>
          </p:sp>
          <p:sp>
            <p:nvSpPr>
              <p:cNvPr id="107" name="椭圆 106">
                <a:extLst>
                  <a:ext uri="{FF2B5EF4-FFF2-40B4-BE49-F238E27FC236}">
                    <a16:creationId xmlns:a16="http://schemas.microsoft.com/office/drawing/2014/main" id="{7789150D-53CD-4625-8D80-A41171684127}"/>
                  </a:ext>
                </a:extLst>
              </p:cNvPr>
              <p:cNvSpPr/>
              <p:nvPr/>
            </p:nvSpPr>
            <p:spPr>
              <a:xfrm>
                <a:off x="13147740" y="3305117"/>
                <a:ext cx="1803691" cy="1803691"/>
              </a:xfrm>
              <a:prstGeom prst="ellipse">
                <a:avLst/>
              </a:prstGeom>
              <a:noFill/>
              <a:ln w="6350">
                <a:solidFill>
                  <a:srgbClr val="3B87CD">
                    <a:alpha val="58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grpSp>
            <p:nvGrpSpPr>
              <p:cNvPr id="6191" name="组合 107">
                <a:extLst>
                  <a:ext uri="{FF2B5EF4-FFF2-40B4-BE49-F238E27FC236}">
                    <a16:creationId xmlns:a16="http://schemas.microsoft.com/office/drawing/2014/main" id="{A9388B8A-E291-46BB-85AD-86B30E6EAE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243292" y="3400669"/>
                <a:ext cx="1612587" cy="1612586"/>
                <a:chOff x="770695" y="2971031"/>
                <a:chExt cx="1736690" cy="1736690"/>
              </a:xfrm>
            </p:grpSpPr>
            <p:sp>
              <p:nvSpPr>
                <p:cNvPr id="112" name="弧形 111">
                  <a:extLst>
                    <a:ext uri="{FF2B5EF4-FFF2-40B4-BE49-F238E27FC236}">
                      <a16:creationId xmlns:a16="http://schemas.microsoft.com/office/drawing/2014/main" id="{534ED5F7-F993-496F-A866-1F3126A663A8}"/>
                    </a:ext>
                  </a:extLst>
                </p:cNvPr>
                <p:cNvSpPr/>
                <p:nvPr/>
              </p:nvSpPr>
              <p:spPr>
                <a:xfrm>
                  <a:off x="770441" y="2970777"/>
                  <a:ext cx="1737197" cy="1737197"/>
                </a:xfrm>
                <a:prstGeom prst="arc">
                  <a:avLst>
                    <a:gd name="adj1" fmla="val 11217676"/>
                    <a:gd name="adj2" fmla="val 21152120"/>
                  </a:avLst>
                </a:prstGeom>
                <a:noFill/>
                <a:ln w="19050">
                  <a:solidFill>
                    <a:srgbClr val="3B87C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3" name="弧形 112">
                  <a:extLst>
                    <a:ext uri="{FF2B5EF4-FFF2-40B4-BE49-F238E27FC236}">
                      <a16:creationId xmlns:a16="http://schemas.microsoft.com/office/drawing/2014/main" id="{5B363737-2A53-4F0C-BEDF-F76909691A85}"/>
                    </a:ext>
                  </a:extLst>
                </p:cNvPr>
                <p:cNvSpPr/>
                <p:nvPr/>
              </p:nvSpPr>
              <p:spPr>
                <a:xfrm rot="10800000">
                  <a:off x="770441" y="2970777"/>
                  <a:ext cx="1737197" cy="1737197"/>
                </a:xfrm>
                <a:prstGeom prst="arc">
                  <a:avLst>
                    <a:gd name="adj1" fmla="val 11217676"/>
                    <a:gd name="adj2" fmla="val 21152120"/>
                  </a:avLst>
                </a:prstGeom>
                <a:noFill/>
                <a:ln w="19050">
                  <a:solidFill>
                    <a:srgbClr val="3B87C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109" name="组合 108">
                <a:extLst>
                  <a:ext uri="{FF2B5EF4-FFF2-40B4-BE49-F238E27FC236}">
                    <a16:creationId xmlns:a16="http://schemas.microsoft.com/office/drawing/2014/main" id="{7ECFF530-3505-40E7-A5BC-A64EFEFC0006}"/>
                  </a:ext>
                </a:extLst>
              </p:cNvPr>
              <p:cNvGrpSpPr/>
              <p:nvPr/>
            </p:nvGrpSpPr>
            <p:grpSpPr>
              <a:xfrm>
                <a:off x="13227345" y="4184103"/>
                <a:ext cx="1641094" cy="45720"/>
                <a:chOff x="1135293" y="3576422"/>
                <a:chExt cx="1641094" cy="45720"/>
              </a:xfrm>
              <a:solidFill>
                <a:srgbClr val="3B87CD"/>
              </a:solidFill>
            </p:grpSpPr>
            <p:sp>
              <p:nvSpPr>
                <p:cNvPr id="110" name="矩形 109">
                  <a:extLst>
                    <a:ext uri="{FF2B5EF4-FFF2-40B4-BE49-F238E27FC236}">
                      <a16:creationId xmlns:a16="http://schemas.microsoft.com/office/drawing/2014/main" id="{DF79660A-1C67-441C-BB9E-8D8615E7B072}"/>
                    </a:ext>
                  </a:extLst>
                </p:cNvPr>
                <p:cNvSpPr/>
                <p:nvPr/>
              </p:nvSpPr>
              <p:spPr>
                <a:xfrm rot="2700000" flipH="1">
                  <a:off x="1135293" y="3576422"/>
                  <a:ext cx="45720" cy="4572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1" name="矩形 110">
                  <a:extLst>
                    <a:ext uri="{FF2B5EF4-FFF2-40B4-BE49-F238E27FC236}">
                      <a16:creationId xmlns:a16="http://schemas.microsoft.com/office/drawing/2014/main" id="{3822B1CC-668A-45EF-ADEA-6C3D6E6A4AF7}"/>
                    </a:ext>
                  </a:extLst>
                </p:cNvPr>
                <p:cNvSpPr/>
                <p:nvPr/>
              </p:nvSpPr>
              <p:spPr>
                <a:xfrm rot="2700000" flipH="1">
                  <a:off x="2730667" y="3576422"/>
                  <a:ext cx="45720" cy="4572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6188" name="文本框 104">
              <a:extLst>
                <a:ext uri="{FF2B5EF4-FFF2-40B4-BE49-F238E27FC236}">
                  <a16:creationId xmlns:a16="http://schemas.microsoft.com/office/drawing/2014/main" id="{A07BCDC6-C565-4F87-87A3-4612FC1663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24655" y="1022639"/>
              <a:ext cx="7620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2176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 defTabSz="12176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 defTabSz="12176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 defTabSz="12176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 defTabSz="12176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defTabSz="12176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defTabSz="12176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defTabSz="12176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defTabSz="12176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marL="0" marR="0" lvl="0" indent="0" algn="ctr" defTabSz="12176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03</a:t>
              </a:r>
            </a:p>
          </p:txBody>
        </p:sp>
      </p:grpSp>
      <p:grpSp>
        <p:nvGrpSpPr>
          <p:cNvPr id="6167" name="组合 113">
            <a:extLst>
              <a:ext uri="{FF2B5EF4-FFF2-40B4-BE49-F238E27FC236}">
                <a16:creationId xmlns:a16="http://schemas.microsoft.com/office/drawing/2014/main" id="{4CEF40B7-8A62-4E14-8824-F7F268935F3E}"/>
              </a:ext>
            </a:extLst>
          </p:cNvPr>
          <p:cNvGrpSpPr>
            <a:grpSpLocks/>
          </p:cNvGrpSpPr>
          <p:nvPr/>
        </p:nvGrpSpPr>
        <p:grpSpPr bwMode="auto">
          <a:xfrm>
            <a:off x="5683388" y="4864171"/>
            <a:ext cx="781050" cy="781050"/>
            <a:chOff x="5315311" y="893905"/>
            <a:chExt cx="780689" cy="780689"/>
          </a:xfrm>
        </p:grpSpPr>
        <p:grpSp>
          <p:nvGrpSpPr>
            <p:cNvPr id="6179" name="组合 114">
              <a:extLst>
                <a:ext uri="{FF2B5EF4-FFF2-40B4-BE49-F238E27FC236}">
                  <a16:creationId xmlns:a16="http://schemas.microsoft.com/office/drawing/2014/main" id="{F30B279F-C4B8-4C3A-89B9-DBE740DEA1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15311" y="893905"/>
              <a:ext cx="780689" cy="780689"/>
              <a:chOff x="13147740" y="3305117"/>
              <a:chExt cx="1803691" cy="1803691"/>
            </a:xfrm>
          </p:grpSpPr>
          <p:sp>
            <p:nvSpPr>
              <p:cNvPr id="117" name="旁门左道PPT出品">
                <a:extLst>
                  <a:ext uri="{FF2B5EF4-FFF2-40B4-BE49-F238E27FC236}">
                    <a16:creationId xmlns:a16="http://schemas.microsoft.com/office/drawing/2014/main" id="{FF5E6F72-830C-46D6-BA6C-34189F48646B}"/>
                  </a:ext>
                </a:extLst>
              </p:cNvPr>
              <p:cNvSpPr/>
              <p:nvPr/>
            </p:nvSpPr>
            <p:spPr>
              <a:xfrm>
                <a:off x="13353038" y="3510415"/>
                <a:ext cx="1393095" cy="1393095"/>
              </a:xfrm>
              <a:prstGeom prst="ellipse">
                <a:avLst/>
              </a:prstGeom>
              <a:gradFill>
                <a:gsLst>
                  <a:gs pos="0">
                    <a:srgbClr val="00468E">
                      <a:alpha val="86000"/>
                    </a:srgbClr>
                  </a:gs>
                  <a:gs pos="100000">
                    <a:srgbClr val="002A7E">
                      <a:alpha val="97000"/>
                    </a:srgbClr>
                  </a:gs>
                </a:gsLst>
                <a:lin ang="12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Regular"/>
                  <a:ea typeface="思源黑体 CN Regular"/>
                  <a:cs typeface="+mn-cs"/>
                </a:endParaRPr>
              </a:p>
            </p:txBody>
          </p:sp>
          <p:sp>
            <p:nvSpPr>
              <p:cNvPr id="118" name="椭圆 117">
                <a:extLst>
                  <a:ext uri="{FF2B5EF4-FFF2-40B4-BE49-F238E27FC236}">
                    <a16:creationId xmlns:a16="http://schemas.microsoft.com/office/drawing/2014/main" id="{620876FD-A08C-4E7D-88F7-6DCF14F5F9B3}"/>
                  </a:ext>
                </a:extLst>
              </p:cNvPr>
              <p:cNvSpPr/>
              <p:nvPr/>
            </p:nvSpPr>
            <p:spPr>
              <a:xfrm>
                <a:off x="13147740" y="3305117"/>
                <a:ext cx="1803691" cy="1803691"/>
              </a:xfrm>
              <a:prstGeom prst="ellipse">
                <a:avLst/>
              </a:prstGeom>
              <a:noFill/>
              <a:ln w="6350">
                <a:solidFill>
                  <a:srgbClr val="3B87CD">
                    <a:alpha val="58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grpSp>
            <p:nvGrpSpPr>
              <p:cNvPr id="6183" name="组合 118">
                <a:extLst>
                  <a:ext uri="{FF2B5EF4-FFF2-40B4-BE49-F238E27FC236}">
                    <a16:creationId xmlns:a16="http://schemas.microsoft.com/office/drawing/2014/main" id="{52E11DC6-19E9-45D4-8D79-C5C0494EBF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243292" y="3400669"/>
                <a:ext cx="1612587" cy="1612586"/>
                <a:chOff x="770695" y="2971031"/>
                <a:chExt cx="1736690" cy="1736690"/>
              </a:xfrm>
            </p:grpSpPr>
            <p:sp>
              <p:nvSpPr>
                <p:cNvPr id="123" name="弧形 122">
                  <a:extLst>
                    <a:ext uri="{FF2B5EF4-FFF2-40B4-BE49-F238E27FC236}">
                      <a16:creationId xmlns:a16="http://schemas.microsoft.com/office/drawing/2014/main" id="{DDBB60D0-C6E6-47F6-B762-B94CB613562D}"/>
                    </a:ext>
                  </a:extLst>
                </p:cNvPr>
                <p:cNvSpPr/>
                <p:nvPr/>
              </p:nvSpPr>
              <p:spPr>
                <a:xfrm>
                  <a:off x="770441" y="2970777"/>
                  <a:ext cx="1737197" cy="1737197"/>
                </a:xfrm>
                <a:prstGeom prst="arc">
                  <a:avLst>
                    <a:gd name="adj1" fmla="val 11217676"/>
                    <a:gd name="adj2" fmla="val 21152120"/>
                  </a:avLst>
                </a:prstGeom>
                <a:noFill/>
                <a:ln w="19050">
                  <a:solidFill>
                    <a:srgbClr val="3B87C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4" name="弧形 123">
                  <a:extLst>
                    <a:ext uri="{FF2B5EF4-FFF2-40B4-BE49-F238E27FC236}">
                      <a16:creationId xmlns:a16="http://schemas.microsoft.com/office/drawing/2014/main" id="{EC418806-DAC7-476F-81EA-D26A5E3DBFE0}"/>
                    </a:ext>
                  </a:extLst>
                </p:cNvPr>
                <p:cNvSpPr/>
                <p:nvPr/>
              </p:nvSpPr>
              <p:spPr>
                <a:xfrm rot="10800000">
                  <a:off x="770441" y="2970777"/>
                  <a:ext cx="1737197" cy="1737197"/>
                </a:xfrm>
                <a:prstGeom prst="arc">
                  <a:avLst>
                    <a:gd name="adj1" fmla="val 11217676"/>
                    <a:gd name="adj2" fmla="val 21152120"/>
                  </a:avLst>
                </a:prstGeom>
                <a:noFill/>
                <a:ln w="19050">
                  <a:solidFill>
                    <a:srgbClr val="3B87C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120" name="组合 119">
                <a:extLst>
                  <a:ext uri="{FF2B5EF4-FFF2-40B4-BE49-F238E27FC236}">
                    <a16:creationId xmlns:a16="http://schemas.microsoft.com/office/drawing/2014/main" id="{7227E76E-6E6D-4049-96B1-7C2F3FF835DB}"/>
                  </a:ext>
                </a:extLst>
              </p:cNvPr>
              <p:cNvGrpSpPr/>
              <p:nvPr/>
            </p:nvGrpSpPr>
            <p:grpSpPr>
              <a:xfrm>
                <a:off x="13227345" y="4184103"/>
                <a:ext cx="1641094" cy="45720"/>
                <a:chOff x="1135293" y="3576422"/>
                <a:chExt cx="1641094" cy="45720"/>
              </a:xfrm>
              <a:solidFill>
                <a:srgbClr val="3B87CD"/>
              </a:solidFill>
            </p:grpSpPr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31A47208-31C4-4DE7-8E30-C52FE8F167D1}"/>
                    </a:ext>
                  </a:extLst>
                </p:cNvPr>
                <p:cNvSpPr/>
                <p:nvPr/>
              </p:nvSpPr>
              <p:spPr>
                <a:xfrm rot="2700000" flipH="1">
                  <a:off x="1135293" y="3576422"/>
                  <a:ext cx="45720" cy="4572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2" name="矩形 121">
                  <a:extLst>
                    <a:ext uri="{FF2B5EF4-FFF2-40B4-BE49-F238E27FC236}">
                      <a16:creationId xmlns:a16="http://schemas.microsoft.com/office/drawing/2014/main" id="{FD2A8974-DC1D-42DC-B5B5-B44629F6CA82}"/>
                    </a:ext>
                  </a:extLst>
                </p:cNvPr>
                <p:cNvSpPr/>
                <p:nvPr/>
              </p:nvSpPr>
              <p:spPr>
                <a:xfrm rot="2700000" flipH="1">
                  <a:off x="2730667" y="3576422"/>
                  <a:ext cx="45720" cy="4572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6180" name="文本框 115">
              <a:extLst>
                <a:ext uri="{FF2B5EF4-FFF2-40B4-BE49-F238E27FC236}">
                  <a16:creationId xmlns:a16="http://schemas.microsoft.com/office/drawing/2014/main" id="{099774B5-A050-47A6-BEE0-32D7C7F590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24655" y="1022639"/>
              <a:ext cx="7620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2176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 defTabSz="12176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 defTabSz="12176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 defTabSz="12176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 defTabSz="12176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defTabSz="12176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defTabSz="12176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defTabSz="12176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defTabSz="12176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marL="0" marR="0" lvl="0" indent="0" algn="ctr" defTabSz="12176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04</a:t>
              </a:r>
            </a:p>
          </p:txBody>
        </p:sp>
      </p:grpSp>
      <p:pic>
        <p:nvPicPr>
          <p:cNvPr id="9" name="图片 19" descr="图片包含 前, 水, 站, 蓝色&#10;&#10;描述已自动生成">
            <a:extLst>
              <a:ext uri="{FF2B5EF4-FFF2-40B4-BE49-F238E27FC236}">
                <a16:creationId xmlns:a16="http://schemas.microsoft.com/office/drawing/2014/main" id="{DFE631E8-7F09-642A-DA96-222F1979C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7150"/>
            <a:ext cx="4554537" cy="692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AAFE2FE-82F0-6B87-2104-0718D25942E2}"/>
              </a:ext>
            </a:extLst>
          </p:cNvPr>
          <p:cNvSpPr/>
          <p:nvPr/>
        </p:nvSpPr>
        <p:spPr>
          <a:xfrm>
            <a:off x="-5338" y="-154546"/>
            <a:ext cx="4554537" cy="7022091"/>
          </a:xfrm>
          <a:prstGeom prst="rect">
            <a:avLst/>
          </a:prstGeom>
          <a:gradFill>
            <a:gsLst>
              <a:gs pos="0">
                <a:srgbClr val="00468E">
                  <a:alpha val="72000"/>
                </a:srgbClr>
              </a:gs>
              <a:gs pos="100000">
                <a:srgbClr val="002A7E">
                  <a:alpha val="97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13" name="PA-102249">
            <a:extLst>
              <a:ext uri="{FF2B5EF4-FFF2-40B4-BE49-F238E27FC236}">
                <a16:creationId xmlns:a16="http://schemas.microsoft.com/office/drawing/2014/main" id="{D8D633FC-138F-45C8-565C-180E4B7F6E1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43038" y="2514600"/>
            <a:ext cx="492125" cy="165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雅宋_GBK" pitchFamily="2" charset="-122"/>
                <a:ea typeface="方正粗雅宋_GBK" pitchFamily="2" charset="-122"/>
                <a:cs typeface="+mn-cs"/>
                <a:sym typeface="思源黑体 CN Normal"/>
              </a:rPr>
              <a:t>CONTENTE</a:t>
            </a:r>
          </a:p>
        </p:txBody>
      </p:sp>
      <p:grpSp>
        <p:nvGrpSpPr>
          <p:cNvPr id="14" name="组合 12">
            <a:extLst>
              <a:ext uri="{FF2B5EF4-FFF2-40B4-BE49-F238E27FC236}">
                <a16:creationId xmlns:a16="http://schemas.microsoft.com/office/drawing/2014/main" id="{E6D220B6-518D-7124-E3F2-9D2563DFB970}"/>
              </a:ext>
            </a:extLst>
          </p:cNvPr>
          <p:cNvGrpSpPr>
            <a:grpSpLocks/>
          </p:cNvGrpSpPr>
          <p:nvPr/>
        </p:nvGrpSpPr>
        <p:grpSpPr bwMode="auto">
          <a:xfrm>
            <a:off x="1444625" y="4303713"/>
            <a:ext cx="1316038" cy="120650"/>
            <a:chOff x="1159092" y="2758201"/>
            <a:chExt cx="624358" cy="169027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24B8946-9EF8-570C-281B-75913CCB7756}"/>
                </a:ext>
              </a:extLst>
            </p:cNvPr>
            <p:cNvSpPr/>
            <p:nvPr/>
          </p:nvSpPr>
          <p:spPr>
            <a:xfrm>
              <a:off x="1159092" y="2758201"/>
              <a:ext cx="624358" cy="68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F3E52AE-540A-B97A-3362-FC946754A789}"/>
                </a:ext>
              </a:extLst>
            </p:cNvPr>
            <p:cNvSpPr/>
            <p:nvPr/>
          </p:nvSpPr>
          <p:spPr>
            <a:xfrm>
              <a:off x="1447547" y="2858282"/>
              <a:ext cx="335903" cy="689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7" name="任意多边形: 形状 85">
            <a:extLst>
              <a:ext uri="{FF2B5EF4-FFF2-40B4-BE49-F238E27FC236}">
                <a16:creationId xmlns:a16="http://schemas.microsoft.com/office/drawing/2014/main" id="{7EAADAA7-10A2-2AF6-ECD9-81DE782472F7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1995488" y="2141538"/>
            <a:ext cx="660400" cy="862012"/>
          </a:xfrm>
          <a:custGeom>
            <a:avLst/>
            <a:gdLst>
              <a:gd name="T0" fmla="*/ 141570 w 659283"/>
              <a:gd name="T1" fmla="*/ 541453 h 862165"/>
              <a:gd name="T2" fmla="*/ 141570 w 659283"/>
              <a:gd name="T3" fmla="*/ 744312 h 862165"/>
              <a:gd name="T4" fmla="*/ 481156 w 659283"/>
              <a:gd name="T5" fmla="*/ 744312 h 862165"/>
              <a:gd name="T6" fmla="*/ 481156 w 659283"/>
              <a:gd name="T7" fmla="*/ 541453 h 862165"/>
              <a:gd name="T8" fmla="*/ 141570 w 659283"/>
              <a:gd name="T9" fmla="*/ 541453 h 862165"/>
              <a:gd name="T10" fmla="*/ 141570 w 659283"/>
              <a:gd name="T11" fmla="*/ 318613 h 862165"/>
              <a:gd name="T12" fmla="*/ 141570 w 659283"/>
              <a:gd name="T13" fmla="*/ 515992 h 862165"/>
              <a:gd name="T14" fmla="*/ 481156 w 659283"/>
              <a:gd name="T15" fmla="*/ 515992 h 862165"/>
              <a:gd name="T16" fmla="*/ 481156 w 659283"/>
              <a:gd name="T17" fmla="*/ 318613 h 862165"/>
              <a:gd name="T18" fmla="*/ 141570 w 659283"/>
              <a:gd name="T19" fmla="*/ 318613 h 862165"/>
              <a:gd name="T20" fmla="*/ 141570 w 659283"/>
              <a:gd name="T21" fmla="*/ 99430 h 862165"/>
              <a:gd name="T22" fmla="*/ 141570 w 659283"/>
              <a:gd name="T23" fmla="*/ 293159 h 862165"/>
              <a:gd name="T24" fmla="*/ 481156 w 659283"/>
              <a:gd name="T25" fmla="*/ 293159 h 862165"/>
              <a:gd name="T26" fmla="*/ 481156 w 659283"/>
              <a:gd name="T27" fmla="*/ 99430 h 862165"/>
              <a:gd name="T28" fmla="*/ 141570 w 659283"/>
              <a:gd name="T29" fmla="*/ 99430 h 862165"/>
              <a:gd name="T30" fmla="*/ 538525 w 659283"/>
              <a:gd name="T31" fmla="*/ 0 h 862165"/>
              <a:gd name="T32" fmla="*/ 667142 w 659283"/>
              <a:gd name="T33" fmla="*/ 102173 h 862165"/>
              <a:gd name="T34" fmla="*/ 652106 w 659283"/>
              <a:gd name="T35" fmla="*/ 114854 h 862165"/>
              <a:gd name="T36" fmla="*/ 627353 w 659283"/>
              <a:gd name="T37" fmla="*/ 124104 h 862165"/>
              <a:gd name="T38" fmla="*/ 627353 w 659283"/>
              <a:gd name="T39" fmla="*/ 807215 h 862165"/>
              <a:gd name="T40" fmla="*/ 606516 w 659283"/>
              <a:gd name="T41" fmla="*/ 822569 h 862165"/>
              <a:gd name="T42" fmla="*/ 559362 w 659283"/>
              <a:gd name="T43" fmla="*/ 840565 h 862165"/>
              <a:gd name="T44" fmla="*/ 503364 w 659283"/>
              <a:gd name="T45" fmla="*/ 849221 h 862165"/>
              <a:gd name="T46" fmla="*/ 481156 w 659283"/>
              <a:gd name="T47" fmla="*/ 849221 h 862165"/>
              <a:gd name="T48" fmla="*/ 481156 w 659283"/>
              <a:gd name="T49" fmla="*/ 769766 h 862165"/>
              <a:gd name="T50" fmla="*/ 141570 w 659283"/>
              <a:gd name="T51" fmla="*/ 769766 h 862165"/>
              <a:gd name="T52" fmla="*/ 141570 w 659283"/>
              <a:gd name="T53" fmla="*/ 809951 h 862165"/>
              <a:gd name="T54" fmla="*/ 105600 w 659283"/>
              <a:gd name="T55" fmla="*/ 842029 h 862165"/>
              <a:gd name="T56" fmla="*/ 23133 w 659283"/>
              <a:gd name="T57" fmla="*/ 861094 h 862165"/>
              <a:gd name="T58" fmla="*/ 0 w 659283"/>
              <a:gd name="T59" fmla="*/ 861094 h 862165"/>
              <a:gd name="T60" fmla="*/ 0 w 659283"/>
              <a:gd name="T61" fmla="*/ 15524 h 862165"/>
              <a:gd name="T62" fmla="*/ 149899 w 659283"/>
              <a:gd name="T63" fmla="*/ 73976 h 862165"/>
              <a:gd name="T64" fmla="*/ 470979 w 659283"/>
              <a:gd name="T65" fmla="*/ 73976 h 862165"/>
              <a:gd name="T66" fmla="*/ 538525 w 659283"/>
              <a:gd name="T67" fmla="*/ 0 h 862165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659283" h="862165">
                <a:moveTo>
                  <a:pt x="139903" y="542125"/>
                </a:moveTo>
                <a:lnTo>
                  <a:pt x="139903" y="745236"/>
                </a:lnTo>
                <a:lnTo>
                  <a:pt x="475488" y="745236"/>
                </a:lnTo>
                <a:lnTo>
                  <a:pt x="475488" y="542125"/>
                </a:lnTo>
                <a:lnTo>
                  <a:pt x="139903" y="542125"/>
                </a:lnTo>
                <a:close/>
                <a:moveTo>
                  <a:pt x="139903" y="319012"/>
                </a:moveTo>
                <a:lnTo>
                  <a:pt x="139903" y="516636"/>
                </a:lnTo>
                <a:lnTo>
                  <a:pt x="475488" y="516636"/>
                </a:lnTo>
                <a:lnTo>
                  <a:pt x="475488" y="319012"/>
                </a:lnTo>
                <a:lnTo>
                  <a:pt x="139903" y="319012"/>
                </a:lnTo>
                <a:close/>
                <a:moveTo>
                  <a:pt x="139903" y="99556"/>
                </a:moveTo>
                <a:lnTo>
                  <a:pt x="139903" y="293523"/>
                </a:lnTo>
                <a:lnTo>
                  <a:pt x="475488" y="293523"/>
                </a:lnTo>
                <a:lnTo>
                  <a:pt x="475488" y="99556"/>
                </a:lnTo>
                <a:lnTo>
                  <a:pt x="139903" y="99556"/>
                </a:lnTo>
                <a:close/>
                <a:moveTo>
                  <a:pt x="532181" y="0"/>
                </a:moveTo>
                <a:lnTo>
                  <a:pt x="659283" y="102299"/>
                </a:lnTo>
                <a:cubicBezTo>
                  <a:pt x="655701" y="106931"/>
                  <a:pt x="650748" y="111163"/>
                  <a:pt x="644424" y="114994"/>
                </a:cubicBezTo>
                <a:cubicBezTo>
                  <a:pt x="638099" y="118825"/>
                  <a:pt x="629946" y="121913"/>
                  <a:pt x="619963" y="124258"/>
                </a:cubicBezTo>
                <a:lnTo>
                  <a:pt x="619963" y="808216"/>
                </a:lnTo>
                <a:cubicBezTo>
                  <a:pt x="618874" y="811901"/>
                  <a:pt x="612010" y="817027"/>
                  <a:pt x="599372" y="823591"/>
                </a:cubicBezTo>
                <a:cubicBezTo>
                  <a:pt x="586734" y="830156"/>
                  <a:pt x="571201" y="836161"/>
                  <a:pt x="552772" y="841608"/>
                </a:cubicBezTo>
                <a:cubicBezTo>
                  <a:pt x="534343" y="847055"/>
                  <a:pt x="515897" y="849945"/>
                  <a:pt x="497434" y="850278"/>
                </a:cubicBezTo>
                <a:lnTo>
                  <a:pt x="475488" y="850278"/>
                </a:lnTo>
                <a:lnTo>
                  <a:pt x="475488" y="770725"/>
                </a:lnTo>
                <a:lnTo>
                  <a:pt x="139903" y="770725"/>
                </a:lnTo>
                <a:lnTo>
                  <a:pt x="139903" y="810959"/>
                </a:lnTo>
                <a:cubicBezTo>
                  <a:pt x="138856" y="820693"/>
                  <a:pt x="127006" y="831399"/>
                  <a:pt x="104356" y="843077"/>
                </a:cubicBezTo>
                <a:cubicBezTo>
                  <a:pt x="81706" y="854755"/>
                  <a:pt x="54540" y="861117"/>
                  <a:pt x="22860" y="862165"/>
                </a:cubicBezTo>
                <a:lnTo>
                  <a:pt x="0" y="862165"/>
                </a:lnTo>
                <a:lnTo>
                  <a:pt x="0" y="15545"/>
                </a:lnTo>
                <a:lnTo>
                  <a:pt x="148133" y="74067"/>
                </a:lnTo>
                <a:lnTo>
                  <a:pt x="465430" y="74067"/>
                </a:lnTo>
                <a:lnTo>
                  <a:pt x="5321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任意多边形: 形状 86">
            <a:extLst>
              <a:ext uri="{FF2B5EF4-FFF2-40B4-BE49-F238E27FC236}">
                <a16:creationId xmlns:a16="http://schemas.microsoft.com/office/drawing/2014/main" id="{97494E9F-C620-F379-2D3E-B3ED020DDF5D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1878013" y="3230563"/>
            <a:ext cx="863600" cy="869950"/>
          </a:xfrm>
          <a:custGeom>
            <a:avLst/>
            <a:gdLst>
              <a:gd name="T0" fmla="*/ 254723 w 864109"/>
              <a:gd name="T1" fmla="*/ 427538 h 870394"/>
              <a:gd name="T2" fmla="*/ 252275 w 864109"/>
              <a:gd name="T3" fmla="*/ 554727 h 870394"/>
              <a:gd name="T4" fmla="*/ 145817 w 864109"/>
              <a:gd name="T5" fmla="*/ 459498 h 870394"/>
              <a:gd name="T6" fmla="*/ 106544 w 864109"/>
              <a:gd name="T7" fmla="*/ 384443 h 870394"/>
              <a:gd name="T8" fmla="*/ 708475 w 864109"/>
              <a:gd name="T9" fmla="*/ 91915 h 870394"/>
              <a:gd name="T10" fmla="*/ 673872 w 864109"/>
              <a:gd name="T11" fmla="*/ 107420 h 870394"/>
              <a:gd name="T12" fmla="*/ 726688 w 864109"/>
              <a:gd name="T13" fmla="*/ 243179 h 870394"/>
              <a:gd name="T14" fmla="*/ 803181 w 864109"/>
              <a:gd name="T15" fmla="*/ 300183 h 870394"/>
              <a:gd name="T16" fmla="*/ 850990 w 864109"/>
              <a:gd name="T17" fmla="*/ 356272 h 870394"/>
              <a:gd name="T18" fmla="*/ 485370 w 864109"/>
              <a:gd name="T19" fmla="*/ 359785 h 870394"/>
              <a:gd name="T20" fmla="*/ 524982 w 864109"/>
              <a:gd name="T21" fmla="*/ 457423 h 870394"/>
              <a:gd name="T22" fmla="*/ 631186 w 864109"/>
              <a:gd name="T23" fmla="*/ 446942 h 870394"/>
              <a:gd name="T24" fmla="*/ 802271 w 864109"/>
              <a:gd name="T25" fmla="*/ 465512 h 870394"/>
              <a:gd name="T26" fmla="*/ 766756 w 864109"/>
              <a:gd name="T27" fmla="*/ 474626 h 870394"/>
              <a:gd name="T28" fmla="*/ 600109 w 864109"/>
              <a:gd name="T29" fmla="*/ 549362 h 870394"/>
              <a:gd name="T30" fmla="*/ 850535 w 864109"/>
              <a:gd name="T31" fmla="*/ 673315 h 870394"/>
              <a:gd name="T32" fmla="*/ 783717 w 864109"/>
              <a:gd name="T33" fmla="*/ 726160 h 870394"/>
              <a:gd name="T34" fmla="*/ 631274 w 864109"/>
              <a:gd name="T35" fmla="*/ 714000 h 870394"/>
              <a:gd name="T36" fmla="*/ 485370 w 864109"/>
              <a:gd name="T37" fmla="*/ 409005 h 870394"/>
              <a:gd name="T38" fmla="*/ 474678 w 864109"/>
              <a:gd name="T39" fmla="*/ 790073 h 870394"/>
              <a:gd name="T40" fmla="*/ 322366 w 864109"/>
              <a:gd name="T41" fmla="*/ 867290 h 870394"/>
              <a:gd name="T42" fmla="*/ 299599 w 864109"/>
              <a:gd name="T43" fmla="*/ 775341 h 870394"/>
              <a:gd name="T44" fmla="*/ 213088 w 864109"/>
              <a:gd name="T45" fmla="*/ 733464 h 870394"/>
              <a:gd name="T46" fmla="*/ 240070 w 864109"/>
              <a:gd name="T47" fmla="*/ 723950 h 870394"/>
              <a:gd name="T48" fmla="*/ 335114 w 864109"/>
              <a:gd name="T49" fmla="*/ 727999 h 870394"/>
              <a:gd name="T50" fmla="*/ 353328 w 864109"/>
              <a:gd name="T51" fmla="*/ 712506 h 870394"/>
              <a:gd name="T52" fmla="*/ 252246 w 864109"/>
              <a:gd name="T53" fmla="*/ 667727 h 870394"/>
              <a:gd name="T54" fmla="*/ 111781 w 864109"/>
              <a:gd name="T55" fmla="*/ 788997 h 870394"/>
              <a:gd name="T56" fmla="*/ 2730 w 864109"/>
              <a:gd name="T57" fmla="*/ 675138 h 870394"/>
              <a:gd name="T58" fmla="*/ 353328 w 864109"/>
              <a:gd name="T59" fmla="*/ 534780 h 870394"/>
              <a:gd name="T60" fmla="*/ 7288 w 864109"/>
              <a:gd name="T61" fmla="*/ 359785 h 870394"/>
              <a:gd name="T62" fmla="*/ 525437 w 864109"/>
              <a:gd name="T63" fmla="*/ 334388 h 870394"/>
              <a:gd name="T64" fmla="*/ 130221 w 864109"/>
              <a:gd name="T65" fmla="*/ 227672 h 870394"/>
              <a:gd name="T66" fmla="*/ 531387 w 864109"/>
              <a:gd name="T67" fmla="*/ 202275 h 870394"/>
              <a:gd name="T68" fmla="*/ 101993 w 864109"/>
              <a:gd name="T69" fmla="*/ 87353 h 870394"/>
              <a:gd name="T70" fmla="*/ 529991 w 864109"/>
              <a:gd name="T71" fmla="*/ 61955 h 87039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864109" h="870394">
                <a:moveTo>
                  <a:pt x="106985" y="385819"/>
                </a:moveTo>
                <a:cubicBezTo>
                  <a:pt x="178228" y="391270"/>
                  <a:pt x="227824" y="405686"/>
                  <a:pt x="255775" y="429068"/>
                </a:cubicBezTo>
                <a:cubicBezTo>
                  <a:pt x="283726" y="452449"/>
                  <a:pt x="296004" y="476781"/>
                  <a:pt x="292608" y="502062"/>
                </a:cubicBezTo>
                <a:cubicBezTo>
                  <a:pt x="289213" y="527344"/>
                  <a:pt x="276116" y="545561"/>
                  <a:pt x="253318" y="556712"/>
                </a:cubicBezTo>
                <a:cubicBezTo>
                  <a:pt x="230520" y="567864"/>
                  <a:pt x="203993" y="563934"/>
                  <a:pt x="173736" y="544925"/>
                </a:cubicBezTo>
                <a:cubicBezTo>
                  <a:pt x="169145" y="516483"/>
                  <a:pt x="160040" y="488556"/>
                  <a:pt x="146419" y="461143"/>
                </a:cubicBezTo>
                <a:cubicBezTo>
                  <a:pt x="132798" y="433730"/>
                  <a:pt x="117520" y="410146"/>
                  <a:pt x="100584" y="390391"/>
                </a:cubicBezTo>
                <a:lnTo>
                  <a:pt x="106985" y="385819"/>
                </a:lnTo>
                <a:close/>
                <a:moveTo>
                  <a:pt x="583388" y="0"/>
                </a:moveTo>
                <a:lnTo>
                  <a:pt x="711404" y="92244"/>
                </a:lnTo>
                <a:cubicBezTo>
                  <a:pt x="708013" y="96726"/>
                  <a:pt x="703822" y="100120"/>
                  <a:pt x="698831" y="102427"/>
                </a:cubicBezTo>
                <a:cubicBezTo>
                  <a:pt x="693840" y="104734"/>
                  <a:pt x="686448" y="106527"/>
                  <a:pt x="676657" y="107805"/>
                </a:cubicBezTo>
                <a:lnTo>
                  <a:pt x="665684" y="322769"/>
                </a:lnTo>
                <a:lnTo>
                  <a:pt x="729692" y="244047"/>
                </a:lnTo>
                <a:cubicBezTo>
                  <a:pt x="730403" y="244533"/>
                  <a:pt x="738226" y="250273"/>
                  <a:pt x="753161" y="261267"/>
                </a:cubicBezTo>
                <a:cubicBezTo>
                  <a:pt x="768097" y="272261"/>
                  <a:pt x="785877" y="285591"/>
                  <a:pt x="806501" y="301257"/>
                </a:cubicBezTo>
                <a:cubicBezTo>
                  <a:pt x="827126" y="316923"/>
                  <a:pt x="846329" y="332006"/>
                  <a:pt x="864109" y="346508"/>
                </a:cubicBezTo>
                <a:cubicBezTo>
                  <a:pt x="862623" y="351496"/>
                  <a:pt x="859422" y="355175"/>
                  <a:pt x="854507" y="357546"/>
                </a:cubicBezTo>
                <a:cubicBezTo>
                  <a:pt x="849592" y="359917"/>
                  <a:pt x="843649" y="361092"/>
                  <a:pt x="836677" y="361073"/>
                </a:cubicBezTo>
                <a:lnTo>
                  <a:pt x="487376" y="361073"/>
                </a:lnTo>
                <a:lnTo>
                  <a:pt x="487376" y="369307"/>
                </a:lnTo>
                <a:cubicBezTo>
                  <a:pt x="498006" y="402598"/>
                  <a:pt x="511264" y="432515"/>
                  <a:pt x="527152" y="459060"/>
                </a:cubicBezTo>
                <a:cubicBezTo>
                  <a:pt x="543040" y="485605"/>
                  <a:pt x="560871" y="509348"/>
                  <a:pt x="580645" y="530291"/>
                </a:cubicBezTo>
                <a:cubicBezTo>
                  <a:pt x="598990" y="503898"/>
                  <a:pt x="616706" y="476648"/>
                  <a:pt x="633794" y="448541"/>
                </a:cubicBezTo>
                <a:cubicBezTo>
                  <a:pt x="650882" y="420434"/>
                  <a:pt x="664255" y="396157"/>
                  <a:pt x="673913" y="375710"/>
                </a:cubicBezTo>
                <a:lnTo>
                  <a:pt x="805587" y="467178"/>
                </a:lnTo>
                <a:cubicBezTo>
                  <a:pt x="803472" y="471446"/>
                  <a:pt x="799701" y="474571"/>
                  <a:pt x="794271" y="476553"/>
                </a:cubicBezTo>
                <a:cubicBezTo>
                  <a:pt x="788842" y="478535"/>
                  <a:pt x="780727" y="478459"/>
                  <a:pt x="769925" y="476324"/>
                </a:cubicBezTo>
                <a:cubicBezTo>
                  <a:pt x="747122" y="488482"/>
                  <a:pt x="721176" y="501211"/>
                  <a:pt x="692087" y="514512"/>
                </a:cubicBezTo>
                <a:cubicBezTo>
                  <a:pt x="662998" y="527813"/>
                  <a:pt x="633165" y="540085"/>
                  <a:pt x="602590" y="551328"/>
                </a:cubicBezTo>
                <a:cubicBezTo>
                  <a:pt x="639700" y="584809"/>
                  <a:pt x="680009" y="611373"/>
                  <a:pt x="723520" y="631020"/>
                </a:cubicBezTo>
                <a:cubicBezTo>
                  <a:pt x="767030" y="650666"/>
                  <a:pt x="810540" y="665568"/>
                  <a:pt x="854050" y="675725"/>
                </a:cubicBezTo>
                <a:lnTo>
                  <a:pt x="851307" y="684871"/>
                </a:lnTo>
                <a:cubicBezTo>
                  <a:pt x="825570" y="692190"/>
                  <a:pt x="804120" y="706819"/>
                  <a:pt x="786956" y="728759"/>
                </a:cubicBezTo>
                <a:cubicBezTo>
                  <a:pt x="769792" y="750699"/>
                  <a:pt x="757714" y="777201"/>
                  <a:pt x="750723" y="808266"/>
                </a:cubicBezTo>
                <a:cubicBezTo>
                  <a:pt x="706595" y="781718"/>
                  <a:pt x="667648" y="751148"/>
                  <a:pt x="633883" y="716555"/>
                </a:cubicBezTo>
                <a:cubicBezTo>
                  <a:pt x="600118" y="681962"/>
                  <a:pt x="571128" y="639995"/>
                  <a:pt x="546913" y="590656"/>
                </a:cubicBezTo>
                <a:cubicBezTo>
                  <a:pt x="522699" y="541317"/>
                  <a:pt x="502853" y="481254"/>
                  <a:pt x="487376" y="410468"/>
                </a:cubicBezTo>
                <a:lnTo>
                  <a:pt x="487376" y="717800"/>
                </a:lnTo>
                <a:cubicBezTo>
                  <a:pt x="487997" y="746252"/>
                  <a:pt x="484418" y="771285"/>
                  <a:pt x="476640" y="792899"/>
                </a:cubicBezTo>
                <a:cubicBezTo>
                  <a:pt x="468862" y="814513"/>
                  <a:pt x="453159" y="831964"/>
                  <a:pt x="429531" y="845251"/>
                </a:cubicBezTo>
                <a:cubicBezTo>
                  <a:pt x="405904" y="858539"/>
                  <a:pt x="370626" y="866920"/>
                  <a:pt x="323698" y="870394"/>
                </a:cubicBezTo>
                <a:cubicBezTo>
                  <a:pt x="322917" y="849361"/>
                  <a:pt x="320822" y="831127"/>
                  <a:pt x="317412" y="815690"/>
                </a:cubicBezTo>
                <a:cubicBezTo>
                  <a:pt x="314002" y="800253"/>
                  <a:pt x="308477" y="787728"/>
                  <a:pt x="300838" y="778116"/>
                </a:cubicBezTo>
                <a:cubicBezTo>
                  <a:pt x="294075" y="768941"/>
                  <a:pt x="284284" y="760795"/>
                  <a:pt x="271463" y="753676"/>
                </a:cubicBezTo>
                <a:cubicBezTo>
                  <a:pt x="258642" y="746557"/>
                  <a:pt x="239478" y="740694"/>
                  <a:pt x="213970" y="736088"/>
                </a:cubicBezTo>
                <a:lnTo>
                  <a:pt x="213970" y="725117"/>
                </a:lnTo>
                <a:cubicBezTo>
                  <a:pt x="215093" y="725185"/>
                  <a:pt x="224124" y="725659"/>
                  <a:pt x="241063" y="726540"/>
                </a:cubicBezTo>
                <a:cubicBezTo>
                  <a:pt x="258002" y="727421"/>
                  <a:pt x="276110" y="728302"/>
                  <a:pt x="295385" y="729183"/>
                </a:cubicBezTo>
                <a:cubicBezTo>
                  <a:pt x="314661" y="730063"/>
                  <a:pt x="328366" y="730538"/>
                  <a:pt x="336500" y="730605"/>
                </a:cubicBezTo>
                <a:cubicBezTo>
                  <a:pt x="343262" y="730529"/>
                  <a:pt x="348025" y="729081"/>
                  <a:pt x="350787" y="726261"/>
                </a:cubicBezTo>
                <a:cubicBezTo>
                  <a:pt x="353549" y="723440"/>
                  <a:pt x="354883" y="719705"/>
                  <a:pt x="354788" y="715056"/>
                </a:cubicBezTo>
                <a:lnTo>
                  <a:pt x="354788" y="584257"/>
                </a:lnTo>
                <a:cubicBezTo>
                  <a:pt x="326098" y="609850"/>
                  <a:pt x="292266" y="638469"/>
                  <a:pt x="253289" y="670116"/>
                </a:cubicBezTo>
                <a:cubicBezTo>
                  <a:pt x="214313" y="701763"/>
                  <a:pt x="169507" y="736545"/>
                  <a:pt x="118872" y="774461"/>
                </a:cubicBezTo>
                <a:cubicBezTo>
                  <a:pt x="117920" y="780933"/>
                  <a:pt x="115710" y="786719"/>
                  <a:pt x="112243" y="791821"/>
                </a:cubicBezTo>
                <a:cubicBezTo>
                  <a:pt x="108776" y="796922"/>
                  <a:pt x="104280" y="800881"/>
                  <a:pt x="98756" y="803698"/>
                </a:cubicBezTo>
                <a:lnTo>
                  <a:pt x="2744" y="677554"/>
                </a:lnTo>
                <a:cubicBezTo>
                  <a:pt x="35643" y="666483"/>
                  <a:pt x="83459" y="648380"/>
                  <a:pt x="146190" y="623245"/>
                </a:cubicBezTo>
                <a:cubicBezTo>
                  <a:pt x="208922" y="598110"/>
                  <a:pt x="278454" y="569260"/>
                  <a:pt x="354788" y="536693"/>
                </a:cubicBezTo>
                <a:lnTo>
                  <a:pt x="354788" y="361073"/>
                </a:lnTo>
                <a:lnTo>
                  <a:pt x="7316" y="361073"/>
                </a:lnTo>
                <a:lnTo>
                  <a:pt x="0" y="335585"/>
                </a:lnTo>
                <a:lnTo>
                  <a:pt x="527609" y="335585"/>
                </a:lnTo>
                <a:lnTo>
                  <a:pt x="533096" y="228485"/>
                </a:lnTo>
                <a:lnTo>
                  <a:pt x="130760" y="228485"/>
                </a:lnTo>
                <a:lnTo>
                  <a:pt x="122530" y="202997"/>
                </a:lnTo>
                <a:lnTo>
                  <a:pt x="533583" y="202997"/>
                </a:lnTo>
                <a:lnTo>
                  <a:pt x="539965" y="87668"/>
                </a:lnTo>
                <a:lnTo>
                  <a:pt x="102413" y="87668"/>
                </a:lnTo>
                <a:lnTo>
                  <a:pt x="94184" y="62179"/>
                </a:lnTo>
                <a:lnTo>
                  <a:pt x="532181" y="62179"/>
                </a:lnTo>
                <a:lnTo>
                  <a:pt x="5833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8584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sym typeface="Arial" panose="020B0604020202020204" pitchFamily="34" charset="0"/>
              </a:rPr>
              <a:t>1.1</a:t>
            </a:r>
            <a:r>
              <a:rPr lang="zh-CN" altLang="en-US" dirty="0">
                <a:latin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sym typeface="Arial" panose="020B0604020202020204" pitchFamily="34" charset="0"/>
              </a:rPr>
              <a:t>Introduction Of </a:t>
            </a:r>
            <a:r>
              <a:rPr lang="en-US" altLang="zh-CN" dirty="0" err="1">
                <a:latin typeface="Arial" panose="020B0604020202020204" pitchFamily="34" charset="0"/>
                <a:sym typeface="Arial" panose="020B0604020202020204" pitchFamily="34" charset="0"/>
              </a:rPr>
              <a:t>GuanDan</a:t>
            </a:r>
            <a:endParaRPr lang="en-US" altLang="zh-CN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551F2113-0091-A3C7-CDF5-55604D6C7A6C}"/>
              </a:ext>
            </a:extLst>
          </p:cNvPr>
          <p:cNvSpPr/>
          <p:nvPr/>
        </p:nvSpPr>
        <p:spPr>
          <a:xfrm>
            <a:off x="1257751" y="4859397"/>
            <a:ext cx="1573489" cy="1579749"/>
          </a:xfrm>
          <a:prstGeom prst="rect">
            <a:avLst/>
          </a:prstGeom>
          <a:solidFill>
            <a:srgbClr val="FAEFEC"/>
          </a:solidFill>
          <a:ln w="9525" cap="flat" cmpd="sng" algn="ctr">
            <a:solidFill>
              <a:srgbClr val="1549A1"/>
            </a:solidFill>
            <a:prstDash val="sysDot"/>
          </a:ln>
          <a:effectLst/>
        </p:spPr>
        <p:txBody>
          <a:bodyPr wrap="square" lIns="90000" tIns="46800" rIns="90000" bIns="46800" rtlCol="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起源</a:t>
            </a: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86CD1B4D-235C-D15C-8811-5DE5AD8F7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07" y="4260804"/>
            <a:ext cx="11888786" cy="783170"/>
          </a:xfrm>
          <a:prstGeom prst="rect">
            <a:avLst/>
          </a:prstGeom>
        </p:spPr>
      </p:pic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3D066A1B-2385-D328-3B73-C84413EE8EDF}"/>
              </a:ext>
            </a:extLst>
          </p:cNvPr>
          <p:cNvCxnSpPr/>
          <p:nvPr/>
        </p:nvCxnSpPr>
        <p:spPr>
          <a:xfrm flipV="1">
            <a:off x="2070028" y="4665941"/>
            <a:ext cx="0" cy="209819"/>
          </a:xfrm>
          <a:prstGeom prst="line">
            <a:avLst/>
          </a:prstGeom>
          <a:noFill/>
          <a:ln w="9525" cap="flat" cmpd="sng" algn="ctr">
            <a:solidFill>
              <a:srgbClr val="1549A1"/>
            </a:solidFill>
            <a:prstDash val="solid"/>
            <a:headEnd type="diamond"/>
          </a:ln>
          <a:effectLst/>
        </p:spPr>
      </p:cxnSp>
      <p:sp>
        <p:nvSpPr>
          <p:cNvPr id="50" name="圆角矩形 27">
            <a:extLst>
              <a:ext uri="{FF2B5EF4-FFF2-40B4-BE49-F238E27FC236}">
                <a16:creationId xmlns:a16="http://schemas.microsoft.com/office/drawing/2014/main" id="{F84D4AF2-8233-94C8-EF90-4EB5B94AB525}"/>
              </a:ext>
            </a:extLst>
          </p:cNvPr>
          <p:cNvSpPr/>
          <p:nvPr/>
        </p:nvSpPr>
        <p:spPr>
          <a:xfrm>
            <a:off x="1379320" y="4319378"/>
            <a:ext cx="1319212" cy="349250"/>
          </a:xfrm>
          <a:prstGeom prst="chevron">
            <a:avLst/>
          </a:prstGeom>
          <a:solidFill>
            <a:srgbClr val="1549A1"/>
          </a:solidFill>
          <a:ln w="38100" cap="flat" cmpd="sng" algn="ctr">
            <a:noFill/>
            <a:prstDash val="solid"/>
          </a:ln>
          <a:effectLst>
            <a:outerShdw blurRad="381000" dist="190500" dir="5400000" sx="90000" sy="90000" algn="t" rotWithShape="0">
              <a:srgbClr val="0046F0">
                <a:alpha val="20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70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年代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2BA8CFEF-6355-513D-F63B-6AFE2B65A136}"/>
              </a:ext>
            </a:extLst>
          </p:cNvPr>
          <p:cNvSpPr/>
          <p:nvPr/>
        </p:nvSpPr>
        <p:spPr>
          <a:xfrm>
            <a:off x="4116171" y="4878447"/>
            <a:ext cx="1818410" cy="1560699"/>
          </a:xfrm>
          <a:prstGeom prst="rect">
            <a:avLst/>
          </a:prstGeom>
          <a:solidFill>
            <a:srgbClr val="FCF0EC"/>
          </a:solidFill>
          <a:ln w="9525" cap="flat" cmpd="sng" algn="ctr">
            <a:solidFill>
              <a:srgbClr val="1549A1"/>
            </a:solidFill>
            <a:prstDash val="sysDot"/>
          </a:ln>
          <a:effectLst/>
        </p:spPr>
        <p:txBody>
          <a:bodyPr wrap="square" lIns="90000" tIns="46800" rIns="90000" bIns="46800" rtlCol="0" anchor="ctr" anchorCtr="0">
            <a:normAutofit/>
          </a:bodyPr>
          <a:lstStyle/>
          <a:p>
            <a:pPr algn="ctr">
              <a:defRPr/>
            </a:pPr>
            <a:r>
              <a:rPr kumimoji="0" lang="zh-CN" altLang="en-US" sz="1600" b="1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掼蛋网</a:t>
            </a:r>
            <a:r>
              <a:rPr kumimoji="0" lang="en-US" altLang="zh-CN" sz="1600" b="1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:</a:t>
            </a:r>
          </a:p>
          <a:p>
            <a:pPr algn="ctr">
              <a:defRPr/>
            </a:pPr>
            <a:r>
              <a:rPr lang="en-US" altLang="zh-CN" sz="1600" b="1" i="1" kern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Web2</a:t>
            </a:r>
            <a:r>
              <a:rPr lang="zh-CN" altLang="en-US" sz="1600" b="1" i="1" kern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掼蛋平台</a:t>
            </a:r>
            <a:endParaRPr kumimoji="0" lang="zh-CN" altLang="en-US" sz="1600" b="1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3B065380-744E-DD4A-BEC2-ED7E77CBE05B}"/>
              </a:ext>
            </a:extLst>
          </p:cNvPr>
          <p:cNvCxnSpPr/>
          <p:nvPr/>
        </p:nvCxnSpPr>
        <p:spPr>
          <a:xfrm flipV="1">
            <a:off x="5045090" y="4668628"/>
            <a:ext cx="0" cy="209819"/>
          </a:xfrm>
          <a:prstGeom prst="line">
            <a:avLst/>
          </a:prstGeom>
          <a:noFill/>
          <a:ln w="9525" cap="flat" cmpd="sng" algn="ctr">
            <a:solidFill>
              <a:srgbClr val="1549A1"/>
            </a:solidFill>
            <a:prstDash val="solid"/>
            <a:headEnd type="diamond"/>
          </a:ln>
          <a:effectLst/>
        </p:spPr>
      </p:cxnSp>
      <p:sp>
        <p:nvSpPr>
          <p:cNvPr id="57" name="圆角矩形 27">
            <a:extLst>
              <a:ext uri="{FF2B5EF4-FFF2-40B4-BE49-F238E27FC236}">
                <a16:creationId xmlns:a16="http://schemas.microsoft.com/office/drawing/2014/main" id="{2BE32598-C249-4D20-4DF7-CC4D39F02597}"/>
              </a:ext>
            </a:extLst>
          </p:cNvPr>
          <p:cNvSpPr/>
          <p:nvPr/>
        </p:nvSpPr>
        <p:spPr>
          <a:xfrm>
            <a:off x="4333271" y="4326750"/>
            <a:ext cx="1319212" cy="349250"/>
          </a:xfrm>
          <a:prstGeom prst="chevron">
            <a:avLst/>
          </a:prstGeom>
          <a:solidFill>
            <a:srgbClr val="1549A1"/>
          </a:solidFill>
          <a:ln w="38100" cap="flat" cmpd="sng" algn="ctr">
            <a:noFill/>
            <a:prstDash val="solid"/>
          </a:ln>
          <a:effectLst>
            <a:outerShdw blurRad="381000" dist="190500" dir="5400000" sx="90000" sy="90000" algn="t" rotWithShape="0">
              <a:srgbClr val="0046F0">
                <a:alpha val="20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2005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400733E1-2717-62D1-85F7-C12480BE7ABB}"/>
              </a:ext>
            </a:extLst>
          </p:cNvPr>
          <p:cNvSpPr/>
          <p:nvPr/>
        </p:nvSpPr>
        <p:spPr>
          <a:xfrm>
            <a:off x="7347748" y="4878448"/>
            <a:ext cx="3586501" cy="1560698"/>
          </a:xfrm>
          <a:prstGeom prst="rect">
            <a:avLst/>
          </a:prstGeom>
          <a:solidFill>
            <a:schemeClr val="accent2">
              <a:lumMod val="20000"/>
              <a:lumOff val="80000"/>
              <a:alpha val="53000"/>
            </a:schemeClr>
          </a:solidFill>
          <a:ln w="9525" cap="flat" cmpd="sng" algn="ctr">
            <a:solidFill>
              <a:srgbClr val="1549A1"/>
            </a:solidFill>
            <a:prstDash val="sysDot"/>
          </a:ln>
          <a:effectLst/>
        </p:spPr>
        <p:txBody>
          <a:bodyPr wrap="square" lIns="90000" tIns="46800" rIns="90000" bIns="46800" rtlCol="0" anchor="ctr" anchorCtr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      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	    </a:t>
            </a:r>
            <a:r>
              <a:rPr kumimoji="0" lang="zh-CN" altLang="en-US" sz="1600" b="1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金融圈</a:t>
            </a:r>
            <a:endParaRPr kumimoji="0" lang="en-US" altLang="zh-CN" sz="1600" b="1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i="1" kern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i="1" kern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	    </a:t>
            </a:r>
            <a:r>
              <a:rPr lang="zh-CN" altLang="en-US" sz="1600" b="1" i="1" kern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学术圈</a:t>
            </a:r>
            <a:endParaRPr kumimoji="0" lang="zh-CN" altLang="en-US" sz="1600" b="1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9BA82DAF-80FB-0621-6686-2371E1FCA021}"/>
              </a:ext>
            </a:extLst>
          </p:cNvPr>
          <p:cNvCxnSpPr/>
          <p:nvPr/>
        </p:nvCxnSpPr>
        <p:spPr>
          <a:xfrm flipV="1">
            <a:off x="8738911" y="4649578"/>
            <a:ext cx="0" cy="209819"/>
          </a:xfrm>
          <a:prstGeom prst="line">
            <a:avLst/>
          </a:prstGeom>
          <a:noFill/>
          <a:ln w="9525" cap="flat" cmpd="sng" algn="ctr">
            <a:solidFill>
              <a:srgbClr val="1549A1"/>
            </a:solidFill>
            <a:prstDash val="solid"/>
            <a:headEnd type="diamond"/>
          </a:ln>
          <a:effectLst/>
        </p:spPr>
      </p:cxnSp>
      <p:sp>
        <p:nvSpPr>
          <p:cNvPr id="65" name="圆角矩形 27">
            <a:extLst>
              <a:ext uri="{FF2B5EF4-FFF2-40B4-BE49-F238E27FC236}">
                <a16:creationId xmlns:a16="http://schemas.microsoft.com/office/drawing/2014/main" id="{B2366CF1-3683-54BE-61C2-4998A93141EC}"/>
              </a:ext>
            </a:extLst>
          </p:cNvPr>
          <p:cNvSpPr/>
          <p:nvPr/>
        </p:nvSpPr>
        <p:spPr>
          <a:xfrm>
            <a:off x="8048203" y="4309365"/>
            <a:ext cx="1319212" cy="349250"/>
          </a:xfrm>
          <a:prstGeom prst="chevron">
            <a:avLst/>
          </a:prstGeom>
          <a:solidFill>
            <a:srgbClr val="1549A1"/>
          </a:solidFill>
          <a:ln w="38100" cap="flat" cmpd="sng" algn="ctr">
            <a:noFill/>
            <a:prstDash val="solid"/>
          </a:ln>
          <a:effectLst>
            <a:outerShdw blurRad="381000" dist="190500" dir="5400000" sx="90000" sy="90000" algn="t" rotWithShape="0">
              <a:srgbClr val="0046F0">
                <a:alpha val="20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2023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35996F-D267-C4CA-E0A1-9F28DEBBE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485" y="1351827"/>
            <a:ext cx="1608409" cy="160840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8996869-EA52-1F6B-F205-5648D6758E79}"/>
              </a:ext>
            </a:extLst>
          </p:cNvPr>
          <p:cNvSpPr txBox="1"/>
          <p:nvPr/>
        </p:nvSpPr>
        <p:spPr>
          <a:xfrm>
            <a:off x="1090124" y="1283815"/>
            <a:ext cx="854224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/>
              <a:t>中国的德扑！</a:t>
            </a:r>
            <a:endParaRPr lang="en-US" altLang="zh-CN" sz="3600" b="1" dirty="0"/>
          </a:p>
          <a:p>
            <a:endParaRPr lang="en-US" altLang="zh-CN" sz="3600" b="1" dirty="0"/>
          </a:p>
          <a:p>
            <a:endParaRPr lang="en-US" altLang="zh-CN" sz="3600" b="1" dirty="0"/>
          </a:p>
          <a:p>
            <a:r>
              <a:rPr lang="zh-CN" altLang="en-US" sz="2400" b="1" dirty="0"/>
              <a:t>特色规则： </a:t>
            </a:r>
            <a:endParaRPr lang="en-US" altLang="zh-CN" sz="2400" b="1" dirty="0"/>
          </a:p>
          <a:p>
            <a:r>
              <a:rPr lang="zh-CN" altLang="en-US" sz="2400" b="1" dirty="0">
                <a:solidFill>
                  <a:srgbClr val="00458D"/>
                </a:solidFill>
              </a:rPr>
              <a:t>升级 级牌 赖子 贡牌 同花顺 </a:t>
            </a:r>
            <a:endParaRPr lang="en-US" altLang="zh-CN" sz="2400" b="1" dirty="0">
              <a:solidFill>
                <a:srgbClr val="00458D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93B666A-2FEB-59D1-1B7C-FAE22B045E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801" y="4906933"/>
            <a:ext cx="762663" cy="76266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1AEAF55-2C93-FBA0-9EFC-489520E810F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732" y="5727702"/>
            <a:ext cx="663729" cy="663729"/>
          </a:xfrm>
          <a:prstGeom prst="rect">
            <a:avLst/>
          </a:prstGeom>
        </p:spPr>
      </p:pic>
      <p:sp>
        <p:nvSpPr>
          <p:cNvPr id="11" name="箭头: 燕尾形 10">
            <a:extLst>
              <a:ext uri="{FF2B5EF4-FFF2-40B4-BE49-F238E27FC236}">
                <a16:creationId xmlns:a16="http://schemas.microsoft.com/office/drawing/2014/main" id="{2BE0CBDF-49B4-373E-FDB3-1C4A4C5E08A4}"/>
              </a:ext>
            </a:extLst>
          </p:cNvPr>
          <p:cNvSpPr/>
          <p:nvPr/>
        </p:nvSpPr>
        <p:spPr>
          <a:xfrm>
            <a:off x="5086482" y="3337652"/>
            <a:ext cx="633584" cy="394855"/>
          </a:xfrm>
          <a:prstGeom prst="notch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F76E596-1F6D-D2CD-2DEB-7242B9B5FDD1}"/>
              </a:ext>
            </a:extLst>
          </p:cNvPr>
          <p:cNvSpPr txBox="1"/>
          <p:nvPr/>
        </p:nvSpPr>
        <p:spPr>
          <a:xfrm>
            <a:off x="5791735" y="3285697"/>
            <a:ext cx="1904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丰富的策略</a:t>
            </a:r>
            <a:endParaRPr lang="en-US" altLang="zh-CN" sz="2400" b="1" dirty="0"/>
          </a:p>
        </p:txBody>
      </p:sp>
      <p:sp>
        <p:nvSpPr>
          <p:cNvPr id="13" name="箭头: 燕尾形 12">
            <a:extLst>
              <a:ext uri="{FF2B5EF4-FFF2-40B4-BE49-F238E27FC236}">
                <a16:creationId xmlns:a16="http://schemas.microsoft.com/office/drawing/2014/main" id="{40C008C1-E360-439D-80BF-BCFDD9699A1A}"/>
              </a:ext>
            </a:extLst>
          </p:cNvPr>
          <p:cNvSpPr/>
          <p:nvPr/>
        </p:nvSpPr>
        <p:spPr>
          <a:xfrm>
            <a:off x="7587843" y="3334962"/>
            <a:ext cx="633584" cy="394855"/>
          </a:xfrm>
          <a:prstGeom prst="notch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BA1B854-CB2E-438B-0F02-0F4A8C3DC62E}"/>
              </a:ext>
            </a:extLst>
          </p:cNvPr>
          <p:cNvSpPr txBox="1"/>
          <p:nvPr/>
        </p:nvSpPr>
        <p:spPr>
          <a:xfrm>
            <a:off x="8415369" y="3290410"/>
            <a:ext cx="1904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社交手段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537952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1362710" y="207011"/>
            <a:ext cx="8860659" cy="60325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003F88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1.2 </a:t>
            </a:r>
            <a:r>
              <a:rPr lang="en-US" altLang="zh-CN" b="1" dirty="0" err="1">
                <a:solidFill>
                  <a:srgbClr val="003F88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GuanDan</a:t>
            </a:r>
            <a:r>
              <a:rPr lang="zh-CN" altLang="en-US" dirty="0">
                <a:latin typeface="Arial" panose="020B0604020202020204" pitchFamily="34" charset="0"/>
                <a:sym typeface="Arial" panose="020B0604020202020204" pitchFamily="34" charset="0"/>
              </a:rPr>
              <a:t>总体目标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7727353D-AD5A-78A9-BDE6-457765373EBB}"/>
              </a:ext>
            </a:extLst>
          </p:cNvPr>
          <p:cNvSpPr/>
          <p:nvPr/>
        </p:nvSpPr>
        <p:spPr>
          <a:xfrm>
            <a:off x="811105" y="3501384"/>
            <a:ext cx="2065099" cy="838395"/>
          </a:xfrm>
          <a:prstGeom prst="roundRect">
            <a:avLst>
              <a:gd name="adj" fmla="val 12014"/>
            </a:avLst>
          </a:prstGeom>
          <a:solidFill>
            <a:srgbClr val="003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以掼蛋链接社交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6286079-1E1A-E58C-8299-2B7A078265B1}"/>
              </a:ext>
            </a:extLst>
          </p:cNvPr>
          <p:cNvSpPr txBox="1"/>
          <p:nvPr/>
        </p:nvSpPr>
        <p:spPr>
          <a:xfrm>
            <a:off x="957463" y="1456565"/>
            <a:ext cx="16078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A7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pitchFamily="34" charset="-122"/>
                <a:cs typeface="+mn-cs"/>
              </a:rPr>
              <a:t>总体目标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F5E8C64-2944-7143-8497-7E0A049EDBDC}"/>
              </a:ext>
            </a:extLst>
          </p:cNvPr>
          <p:cNvSpPr txBox="1"/>
          <p:nvPr/>
        </p:nvSpPr>
        <p:spPr>
          <a:xfrm>
            <a:off x="4809893" y="1456565"/>
            <a:ext cx="17259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002A7E"/>
                </a:solidFill>
                <a:latin typeface="微软雅黑" panose="020B0503020204020204" charset="-122"/>
                <a:ea typeface="微软雅黑" panose="020B0503020204020204" pitchFamily="34" charset="-122"/>
              </a:rPr>
              <a:t>技术特性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E824260-FBB4-2E54-92FF-12541CD957B6}"/>
              </a:ext>
            </a:extLst>
          </p:cNvPr>
          <p:cNvSpPr txBox="1"/>
          <p:nvPr/>
        </p:nvSpPr>
        <p:spPr>
          <a:xfrm>
            <a:off x="9147469" y="1456565"/>
            <a:ext cx="17189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002A7E"/>
                </a:solidFill>
                <a:latin typeface="微软雅黑" panose="020B0503020204020204" charset="-122"/>
                <a:ea typeface="微软雅黑" panose="020B0503020204020204" pitchFamily="34" charset="-122"/>
              </a:rPr>
              <a:t>游戏效果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Rectangle 16">
            <a:extLst>
              <a:ext uri="{FF2B5EF4-FFF2-40B4-BE49-F238E27FC236}">
                <a16:creationId xmlns:a16="http://schemas.microsoft.com/office/drawing/2014/main" id="{634BD963-160E-B062-217A-0A8D6CBB5071}"/>
              </a:ext>
            </a:extLst>
          </p:cNvPr>
          <p:cNvSpPr/>
          <p:nvPr/>
        </p:nvSpPr>
        <p:spPr>
          <a:xfrm>
            <a:off x="9469751" y="2177764"/>
            <a:ext cx="1607870" cy="640141"/>
          </a:xfrm>
          <a:prstGeom prst="roundRect">
            <a:avLst/>
          </a:prstGeom>
          <a:solidFill>
            <a:srgbClr val="003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随机组队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0291DA00-2830-AF68-D0F2-C16BD8E83CEE}"/>
              </a:ext>
            </a:extLst>
          </p:cNvPr>
          <p:cNvSpPr/>
          <p:nvPr/>
        </p:nvSpPr>
        <p:spPr>
          <a:xfrm>
            <a:off x="9469751" y="2961617"/>
            <a:ext cx="1607870" cy="648658"/>
          </a:xfrm>
          <a:prstGeom prst="roundRect">
            <a:avLst/>
          </a:prstGeom>
          <a:solidFill>
            <a:srgbClr val="003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随机发牌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8" name="箭头: V 形 177">
            <a:extLst>
              <a:ext uri="{FF2B5EF4-FFF2-40B4-BE49-F238E27FC236}">
                <a16:creationId xmlns:a16="http://schemas.microsoft.com/office/drawing/2014/main" id="{81509700-FE34-A00B-71CC-C5CCB26759BB}"/>
              </a:ext>
            </a:extLst>
          </p:cNvPr>
          <p:cNvSpPr/>
          <p:nvPr/>
        </p:nvSpPr>
        <p:spPr>
          <a:xfrm>
            <a:off x="8973639" y="2367550"/>
            <a:ext cx="153048" cy="278711"/>
          </a:xfrm>
          <a:prstGeom prst="chevron">
            <a:avLst/>
          </a:prstGeom>
          <a:solidFill>
            <a:srgbClr val="1549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9" name="箭头: V 形 178">
            <a:extLst>
              <a:ext uri="{FF2B5EF4-FFF2-40B4-BE49-F238E27FC236}">
                <a16:creationId xmlns:a16="http://schemas.microsoft.com/office/drawing/2014/main" id="{724B217A-9B99-3759-D7E5-497444ABCC53}"/>
              </a:ext>
            </a:extLst>
          </p:cNvPr>
          <p:cNvSpPr/>
          <p:nvPr/>
        </p:nvSpPr>
        <p:spPr>
          <a:xfrm>
            <a:off x="9147469" y="2365312"/>
            <a:ext cx="153048" cy="278711"/>
          </a:xfrm>
          <a:prstGeom prst="chevron">
            <a:avLst/>
          </a:prstGeom>
          <a:solidFill>
            <a:srgbClr val="1549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1" name="箭头: V 形 190">
            <a:extLst>
              <a:ext uri="{FF2B5EF4-FFF2-40B4-BE49-F238E27FC236}">
                <a16:creationId xmlns:a16="http://schemas.microsoft.com/office/drawing/2014/main" id="{B5AA9B13-7C3A-8C99-8D82-482401F1C09A}"/>
              </a:ext>
            </a:extLst>
          </p:cNvPr>
          <p:cNvSpPr/>
          <p:nvPr/>
        </p:nvSpPr>
        <p:spPr>
          <a:xfrm>
            <a:off x="8992011" y="3152203"/>
            <a:ext cx="153048" cy="278711"/>
          </a:xfrm>
          <a:prstGeom prst="chevron">
            <a:avLst/>
          </a:prstGeom>
          <a:solidFill>
            <a:srgbClr val="1549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2" name="箭头: V 形 191">
            <a:extLst>
              <a:ext uri="{FF2B5EF4-FFF2-40B4-BE49-F238E27FC236}">
                <a16:creationId xmlns:a16="http://schemas.microsoft.com/office/drawing/2014/main" id="{618AEF7E-C448-08B5-D755-189421BB8DE6}"/>
              </a:ext>
            </a:extLst>
          </p:cNvPr>
          <p:cNvSpPr/>
          <p:nvPr/>
        </p:nvSpPr>
        <p:spPr>
          <a:xfrm>
            <a:off x="9165841" y="3149965"/>
            <a:ext cx="153048" cy="278711"/>
          </a:xfrm>
          <a:prstGeom prst="chevron">
            <a:avLst/>
          </a:prstGeom>
          <a:solidFill>
            <a:srgbClr val="1549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3" name="ïṧlïďê">
            <a:extLst>
              <a:ext uri="{FF2B5EF4-FFF2-40B4-BE49-F238E27FC236}">
                <a16:creationId xmlns:a16="http://schemas.microsoft.com/office/drawing/2014/main" id="{5CF1DF18-3EA6-3451-9037-A82DF4283D6F}"/>
              </a:ext>
            </a:extLst>
          </p:cNvPr>
          <p:cNvSpPr/>
          <p:nvPr/>
        </p:nvSpPr>
        <p:spPr>
          <a:xfrm>
            <a:off x="3078760" y="2473033"/>
            <a:ext cx="5712859" cy="3072931"/>
          </a:xfrm>
          <a:prstGeom prst="rect">
            <a:avLst/>
          </a:prstGeom>
          <a:solidFill>
            <a:srgbClr val="3B3838">
              <a:alpha val="5098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PA-矩形: 圆角 37">
            <a:extLst>
              <a:ext uri="{FF2B5EF4-FFF2-40B4-BE49-F238E27FC236}">
                <a16:creationId xmlns:a16="http://schemas.microsoft.com/office/drawing/2014/main" id="{9482318B-7F55-A0C9-B61D-0F538C48032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1173" y="2614307"/>
            <a:ext cx="5323020" cy="645325"/>
          </a:xfrm>
          <a:prstGeom prst="roundRect">
            <a:avLst>
              <a:gd name="adj" fmla="val 3397"/>
            </a:avLst>
          </a:prstGeom>
          <a:solidFill>
            <a:sysClr val="window" lastClr="FFFFFF"/>
          </a:solidFill>
          <a:ln w="6350" cap="flat" cmpd="sng" algn="ctr">
            <a:solidFill>
              <a:srgbClr val="0070C0">
                <a:alpha val="28000"/>
              </a:srgbClr>
            </a:solidFill>
            <a:prstDash val="solid"/>
            <a:miter lim="800000"/>
          </a:ln>
          <a:effectLst>
            <a:outerShdw blurRad="203200" dist="88900" dir="5400000" sx="96000" sy="96000" algn="t" rotWithShape="0">
              <a:srgbClr val="063078">
                <a:alpha val="23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A7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pitchFamily="34" charset="-122"/>
                <a:cs typeface="+mn-cs"/>
              </a:rPr>
              <a:t>基于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2A7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pitchFamily="34" charset="-122"/>
                <a:cs typeface="+mn-cs"/>
              </a:rPr>
              <a:t>Aptos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A7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pitchFamily="34" charset="-122"/>
                <a:cs typeface="+mn-cs"/>
              </a:rPr>
              <a:t>提供的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pitchFamily="34" charset="-122"/>
                <a:cs typeface="+mn-cs"/>
              </a:rPr>
              <a:t>Randomness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A7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pitchFamily="34" charset="-122"/>
                <a:cs typeface="+mn-cs"/>
              </a:rPr>
              <a:t>特性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A7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PA-矩形: 圆角 37">
            <a:extLst>
              <a:ext uri="{FF2B5EF4-FFF2-40B4-BE49-F238E27FC236}">
                <a16:creationId xmlns:a16="http://schemas.microsoft.com/office/drawing/2014/main" id="{71FD9CA5-EFE8-A7D4-F8FE-A6C1ABF5D48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271171" y="4674017"/>
            <a:ext cx="5323021" cy="676143"/>
          </a:xfrm>
          <a:prstGeom prst="roundRect">
            <a:avLst>
              <a:gd name="adj" fmla="val 3397"/>
            </a:avLst>
          </a:prstGeom>
          <a:solidFill>
            <a:sysClr val="window" lastClr="FFFFFF"/>
          </a:solidFill>
          <a:ln w="6350" cap="flat" cmpd="sng" algn="ctr">
            <a:solidFill>
              <a:srgbClr val="0070C0">
                <a:alpha val="28000"/>
              </a:srgbClr>
            </a:solidFill>
            <a:prstDash val="solid"/>
            <a:miter lim="800000"/>
          </a:ln>
          <a:effectLst>
            <a:outerShdw blurRad="203200" dist="88900" dir="5400000" sx="96000" sy="96000" algn="t" rotWithShape="0">
              <a:srgbClr val="063078">
                <a:alpha val="23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A7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pitchFamily="34" charset="-122"/>
                <a:cs typeface="+mn-cs"/>
              </a:rPr>
              <a:t>以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pitchFamily="34" charset="-122"/>
                <a:cs typeface="+mn-cs"/>
              </a:rPr>
              <a:t>Move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pitchFamily="34" charset="-122"/>
                <a:cs typeface="+mn-cs"/>
              </a:rPr>
              <a:t>智能合约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A7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pitchFamily="34" charset="-122"/>
                <a:cs typeface="+mn-cs"/>
              </a:rPr>
              <a:t>保障游戏公开透明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A7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58DFCB89-B4F9-1DCF-77B4-EA0F13556E64}"/>
              </a:ext>
            </a:extLst>
          </p:cNvPr>
          <p:cNvSpPr/>
          <p:nvPr/>
        </p:nvSpPr>
        <p:spPr>
          <a:xfrm>
            <a:off x="9469751" y="4552727"/>
            <a:ext cx="1607870" cy="640141"/>
          </a:xfrm>
          <a:prstGeom prst="roundRect">
            <a:avLst/>
          </a:prstGeom>
          <a:solidFill>
            <a:srgbClr val="003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公平对局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96698034-8D03-BB46-A873-74D83F135EDA}"/>
              </a:ext>
            </a:extLst>
          </p:cNvPr>
          <p:cNvSpPr/>
          <p:nvPr/>
        </p:nvSpPr>
        <p:spPr>
          <a:xfrm>
            <a:off x="9469751" y="5336580"/>
            <a:ext cx="1607870" cy="648658"/>
          </a:xfrm>
          <a:prstGeom prst="roundRect">
            <a:avLst/>
          </a:prstGeom>
          <a:solidFill>
            <a:srgbClr val="003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可信网赌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箭头: V 形 13">
            <a:extLst>
              <a:ext uri="{FF2B5EF4-FFF2-40B4-BE49-F238E27FC236}">
                <a16:creationId xmlns:a16="http://schemas.microsoft.com/office/drawing/2014/main" id="{EE969E1C-05C7-4AAC-E601-C1B267206C8F}"/>
              </a:ext>
            </a:extLst>
          </p:cNvPr>
          <p:cNvSpPr/>
          <p:nvPr/>
        </p:nvSpPr>
        <p:spPr>
          <a:xfrm>
            <a:off x="8973639" y="4742513"/>
            <a:ext cx="153048" cy="278711"/>
          </a:xfrm>
          <a:prstGeom prst="chevron">
            <a:avLst/>
          </a:prstGeom>
          <a:solidFill>
            <a:srgbClr val="1549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箭头: V 形 16">
            <a:extLst>
              <a:ext uri="{FF2B5EF4-FFF2-40B4-BE49-F238E27FC236}">
                <a16:creationId xmlns:a16="http://schemas.microsoft.com/office/drawing/2014/main" id="{AF4C76C5-FC70-61C2-9135-2BF9F291D9BA}"/>
              </a:ext>
            </a:extLst>
          </p:cNvPr>
          <p:cNvSpPr/>
          <p:nvPr/>
        </p:nvSpPr>
        <p:spPr>
          <a:xfrm>
            <a:off x="9147469" y="4740275"/>
            <a:ext cx="153048" cy="278711"/>
          </a:xfrm>
          <a:prstGeom prst="chevron">
            <a:avLst/>
          </a:prstGeom>
          <a:solidFill>
            <a:srgbClr val="1549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箭头: V 形 17">
            <a:extLst>
              <a:ext uri="{FF2B5EF4-FFF2-40B4-BE49-F238E27FC236}">
                <a16:creationId xmlns:a16="http://schemas.microsoft.com/office/drawing/2014/main" id="{FFB78FBC-7330-08AC-988E-ACE28E462EB8}"/>
              </a:ext>
            </a:extLst>
          </p:cNvPr>
          <p:cNvSpPr/>
          <p:nvPr/>
        </p:nvSpPr>
        <p:spPr>
          <a:xfrm>
            <a:off x="8992011" y="5527166"/>
            <a:ext cx="153048" cy="278711"/>
          </a:xfrm>
          <a:prstGeom prst="chevron">
            <a:avLst/>
          </a:prstGeom>
          <a:solidFill>
            <a:srgbClr val="1549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箭头: V 形 18">
            <a:extLst>
              <a:ext uri="{FF2B5EF4-FFF2-40B4-BE49-F238E27FC236}">
                <a16:creationId xmlns:a16="http://schemas.microsoft.com/office/drawing/2014/main" id="{0A377D8E-D5A9-64CE-7A2F-CD81557327D4}"/>
              </a:ext>
            </a:extLst>
          </p:cNvPr>
          <p:cNvSpPr/>
          <p:nvPr/>
        </p:nvSpPr>
        <p:spPr>
          <a:xfrm>
            <a:off x="9165841" y="5524928"/>
            <a:ext cx="153048" cy="278711"/>
          </a:xfrm>
          <a:prstGeom prst="chevron">
            <a:avLst/>
          </a:prstGeom>
          <a:solidFill>
            <a:srgbClr val="1549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PA-矩形: 圆角 37">
            <a:extLst>
              <a:ext uri="{FF2B5EF4-FFF2-40B4-BE49-F238E27FC236}">
                <a16:creationId xmlns:a16="http://schemas.microsoft.com/office/drawing/2014/main" id="{1B8B7DDD-931C-AAD2-FB91-CFB1493D13E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271171" y="3619052"/>
            <a:ext cx="5323020" cy="645325"/>
          </a:xfrm>
          <a:prstGeom prst="roundRect">
            <a:avLst>
              <a:gd name="adj" fmla="val 3397"/>
            </a:avLst>
          </a:prstGeom>
          <a:solidFill>
            <a:sysClr val="window" lastClr="FFFFFF"/>
          </a:solidFill>
          <a:ln w="6350" cap="flat" cmpd="sng" algn="ctr">
            <a:solidFill>
              <a:srgbClr val="0070C0">
                <a:alpha val="28000"/>
              </a:srgbClr>
            </a:solidFill>
            <a:prstDash val="solid"/>
            <a:miter lim="800000"/>
          </a:ln>
          <a:effectLst>
            <a:outerShdw blurRad="203200" dist="88900" dir="5400000" sx="96000" sy="96000" algn="t" rotWithShape="0">
              <a:srgbClr val="063078">
                <a:alpha val="23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A7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pitchFamily="34" charset="-122"/>
                <a:cs typeface="+mn-cs"/>
              </a:rPr>
              <a:t>基于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2A7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pitchFamily="34" charset="-122"/>
                <a:cs typeface="+mn-cs"/>
              </a:rPr>
              <a:t>Aptos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A7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pitchFamily="34" charset="-122"/>
                <a:cs typeface="+mn-cs"/>
              </a:rPr>
              <a:t>提供的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pitchFamily="34" charset="-122"/>
                <a:cs typeface="+mn-cs"/>
              </a:rPr>
              <a:t>Keyless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A7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pitchFamily="34" charset="-122"/>
                <a:cs typeface="+mn-cs"/>
              </a:rPr>
              <a:t>特性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A7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0C5E6CD7-C9B2-2C0E-1016-F798AAF9E9C7}"/>
              </a:ext>
            </a:extLst>
          </p:cNvPr>
          <p:cNvSpPr/>
          <p:nvPr/>
        </p:nvSpPr>
        <p:spPr>
          <a:xfrm>
            <a:off x="9469751" y="3732234"/>
            <a:ext cx="1607870" cy="648658"/>
          </a:xfrm>
          <a:prstGeom prst="roundRect">
            <a:avLst/>
          </a:prstGeom>
          <a:solidFill>
            <a:srgbClr val="003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用户易接入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箭头: V 形 22">
            <a:extLst>
              <a:ext uri="{FF2B5EF4-FFF2-40B4-BE49-F238E27FC236}">
                <a16:creationId xmlns:a16="http://schemas.microsoft.com/office/drawing/2014/main" id="{6106497D-ED8F-9065-FD80-9980E54B6848}"/>
              </a:ext>
            </a:extLst>
          </p:cNvPr>
          <p:cNvSpPr/>
          <p:nvPr/>
        </p:nvSpPr>
        <p:spPr>
          <a:xfrm>
            <a:off x="8992011" y="3922820"/>
            <a:ext cx="153048" cy="278711"/>
          </a:xfrm>
          <a:prstGeom prst="chevron">
            <a:avLst/>
          </a:prstGeom>
          <a:solidFill>
            <a:srgbClr val="1549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箭头: V 形 23">
            <a:extLst>
              <a:ext uri="{FF2B5EF4-FFF2-40B4-BE49-F238E27FC236}">
                <a16:creationId xmlns:a16="http://schemas.microsoft.com/office/drawing/2014/main" id="{047AD6F3-2E5A-B300-085A-4EC0E57A55E3}"/>
              </a:ext>
            </a:extLst>
          </p:cNvPr>
          <p:cNvSpPr/>
          <p:nvPr/>
        </p:nvSpPr>
        <p:spPr>
          <a:xfrm>
            <a:off x="9165841" y="3920582"/>
            <a:ext cx="153048" cy="278711"/>
          </a:xfrm>
          <a:prstGeom prst="chevron">
            <a:avLst/>
          </a:prstGeom>
          <a:solidFill>
            <a:srgbClr val="1549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1362710" y="207011"/>
            <a:ext cx="8860659" cy="60325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003F88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2.1 </a:t>
            </a:r>
            <a:r>
              <a:rPr lang="zh-CN" altLang="en-US" b="1" dirty="0">
                <a:solidFill>
                  <a:srgbClr val="003F88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界面展示</a:t>
            </a:r>
            <a:r>
              <a:rPr lang="en-US" altLang="zh-CN" b="1" dirty="0">
                <a:solidFill>
                  <a:srgbClr val="003F88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-</a:t>
            </a:r>
            <a:r>
              <a:rPr lang="zh-CN" altLang="en-US" b="1" dirty="0">
                <a:solidFill>
                  <a:srgbClr val="003F88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主界面</a:t>
            </a:r>
            <a:endParaRPr lang="zh-CN" alt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64616A48-13C7-1500-0326-1D51EC299D6B}"/>
              </a:ext>
            </a:extLst>
          </p:cNvPr>
          <p:cNvGrpSpPr/>
          <p:nvPr/>
        </p:nvGrpSpPr>
        <p:grpSpPr>
          <a:xfrm>
            <a:off x="1946991" y="1361209"/>
            <a:ext cx="8276378" cy="4821381"/>
            <a:chOff x="683835" y="2628900"/>
            <a:chExt cx="5197420" cy="3075709"/>
          </a:xfrm>
        </p:grpSpPr>
        <p:sp>
          <p:nvSpPr>
            <p:cNvPr id="193" name="ïṧlïďê">
              <a:extLst>
                <a:ext uri="{FF2B5EF4-FFF2-40B4-BE49-F238E27FC236}">
                  <a16:creationId xmlns:a16="http://schemas.microsoft.com/office/drawing/2014/main" id="{5CF1DF18-3EA6-3451-9037-A82DF4283D6F}"/>
                </a:ext>
              </a:extLst>
            </p:cNvPr>
            <p:cNvSpPr/>
            <p:nvPr/>
          </p:nvSpPr>
          <p:spPr>
            <a:xfrm>
              <a:off x="683835" y="2628900"/>
              <a:ext cx="5197420" cy="3075709"/>
            </a:xfrm>
            <a:prstGeom prst="rect">
              <a:avLst/>
            </a:prstGeom>
            <a:solidFill>
              <a:srgbClr val="3B3838">
                <a:alpha val="5098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9FF81A10-B61D-C760-70FA-F13328BD4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350" y="2857500"/>
              <a:ext cx="4696922" cy="25898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16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1362710" y="207011"/>
            <a:ext cx="8860659" cy="60325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003F88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2.2 </a:t>
            </a:r>
            <a:r>
              <a:rPr lang="zh-CN" altLang="en-US" b="1" dirty="0">
                <a:solidFill>
                  <a:srgbClr val="003F88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界面展示</a:t>
            </a:r>
            <a:r>
              <a:rPr lang="en-US" altLang="zh-CN" b="1" dirty="0">
                <a:solidFill>
                  <a:srgbClr val="003F88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-</a:t>
            </a:r>
            <a:r>
              <a:rPr lang="zh-CN" altLang="en-US" b="1" dirty="0">
                <a:solidFill>
                  <a:srgbClr val="003F88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登录界面</a:t>
            </a:r>
            <a:endParaRPr lang="zh-CN" alt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PA-矩形: 圆角 37">
            <a:extLst>
              <a:ext uri="{FF2B5EF4-FFF2-40B4-BE49-F238E27FC236}">
                <a16:creationId xmlns:a16="http://schemas.microsoft.com/office/drawing/2014/main" id="{9482318B-7F55-A0C9-B61D-0F538C48032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234554" y="1306761"/>
            <a:ext cx="3680347" cy="458949"/>
          </a:xfrm>
          <a:prstGeom prst="roundRect">
            <a:avLst>
              <a:gd name="adj" fmla="val 3397"/>
            </a:avLst>
          </a:prstGeom>
          <a:solidFill>
            <a:sysClr val="window" lastClr="FFFFFF"/>
          </a:solidFill>
          <a:ln w="6350" cap="flat" cmpd="sng" algn="ctr">
            <a:solidFill>
              <a:srgbClr val="0070C0">
                <a:alpha val="28000"/>
              </a:srgbClr>
            </a:solidFill>
            <a:prstDash val="solid"/>
            <a:miter lim="800000"/>
          </a:ln>
          <a:effectLst>
            <a:outerShdw blurRad="203200" dist="88900" dir="5400000" sx="96000" sy="96000" algn="t" rotWithShape="0">
              <a:srgbClr val="063078">
                <a:alpha val="23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2A7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pitchFamily="34" charset="-122"/>
                <a:cs typeface="+mn-cs"/>
              </a:rPr>
              <a:t>Wallet Log In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PA-矩形: 圆角 37">
            <a:extLst>
              <a:ext uri="{FF2B5EF4-FFF2-40B4-BE49-F238E27FC236}">
                <a16:creationId xmlns:a16="http://schemas.microsoft.com/office/drawing/2014/main" id="{DE26EC8A-7F5C-438A-5CB8-5C9CD34C5CE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017065" y="1306761"/>
            <a:ext cx="3680347" cy="458949"/>
          </a:xfrm>
          <a:prstGeom prst="roundRect">
            <a:avLst>
              <a:gd name="adj" fmla="val 3397"/>
            </a:avLst>
          </a:prstGeom>
          <a:solidFill>
            <a:sysClr val="window" lastClr="FFFFFF"/>
          </a:solidFill>
          <a:ln w="6350" cap="flat" cmpd="sng" algn="ctr">
            <a:solidFill>
              <a:srgbClr val="0070C0">
                <a:alpha val="28000"/>
              </a:srgbClr>
            </a:solidFill>
            <a:prstDash val="solid"/>
            <a:miter lim="800000"/>
          </a:ln>
          <a:effectLst>
            <a:outerShdw blurRad="203200" dist="88900" dir="5400000" sx="96000" sy="96000" algn="t" rotWithShape="0">
              <a:srgbClr val="063078">
                <a:alpha val="23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rgbClr val="002A7E"/>
                </a:solidFill>
                <a:latin typeface="微软雅黑" panose="020B0503020204020204" charset="-122"/>
                <a:ea typeface="微软雅黑" panose="020B0503020204020204" pitchFamily="34" charset="-122"/>
              </a:rPr>
              <a:t>Keyless Log In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E89F6D43-5C31-4EC6-4EBC-D9A259F1576D}"/>
              </a:ext>
            </a:extLst>
          </p:cNvPr>
          <p:cNvGrpSpPr/>
          <p:nvPr/>
        </p:nvGrpSpPr>
        <p:grpSpPr>
          <a:xfrm>
            <a:off x="6191017" y="2262209"/>
            <a:ext cx="5389603" cy="3442399"/>
            <a:chOff x="6284535" y="2262210"/>
            <a:chExt cx="5737747" cy="3442399"/>
          </a:xfrm>
        </p:grpSpPr>
        <p:sp>
          <p:nvSpPr>
            <p:cNvPr id="20" name="ïṧlïďê">
              <a:extLst>
                <a:ext uri="{FF2B5EF4-FFF2-40B4-BE49-F238E27FC236}">
                  <a16:creationId xmlns:a16="http://schemas.microsoft.com/office/drawing/2014/main" id="{0198956A-FD26-DFE5-9072-9DB7DC443542}"/>
                </a:ext>
              </a:extLst>
            </p:cNvPr>
            <p:cNvSpPr/>
            <p:nvPr/>
          </p:nvSpPr>
          <p:spPr>
            <a:xfrm>
              <a:off x="6284535" y="2262210"/>
              <a:ext cx="5737747" cy="3442399"/>
            </a:xfrm>
            <a:prstGeom prst="rect">
              <a:avLst/>
            </a:prstGeom>
            <a:solidFill>
              <a:srgbClr val="3B3838">
                <a:alpha val="5098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F30C58B5-A47C-4810-E325-00257470C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4319" y="2445327"/>
              <a:ext cx="5327318" cy="3079197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9E5F48C0-D327-E6DD-7B8A-63CD081EC447}"/>
              </a:ext>
            </a:extLst>
          </p:cNvPr>
          <p:cNvGrpSpPr/>
          <p:nvPr/>
        </p:nvGrpSpPr>
        <p:grpSpPr>
          <a:xfrm>
            <a:off x="611380" y="2262210"/>
            <a:ext cx="5072447" cy="3442399"/>
            <a:chOff x="611380" y="2262210"/>
            <a:chExt cx="5030883" cy="3442399"/>
          </a:xfrm>
        </p:grpSpPr>
        <p:sp>
          <p:nvSpPr>
            <p:cNvPr id="193" name="ïṧlïďê">
              <a:extLst>
                <a:ext uri="{FF2B5EF4-FFF2-40B4-BE49-F238E27FC236}">
                  <a16:creationId xmlns:a16="http://schemas.microsoft.com/office/drawing/2014/main" id="{5CF1DF18-3EA6-3451-9037-A82DF4283D6F}"/>
                </a:ext>
              </a:extLst>
            </p:cNvPr>
            <p:cNvSpPr/>
            <p:nvPr/>
          </p:nvSpPr>
          <p:spPr>
            <a:xfrm>
              <a:off x="611380" y="2262210"/>
              <a:ext cx="5030883" cy="3442399"/>
            </a:xfrm>
            <a:prstGeom prst="rect">
              <a:avLst/>
            </a:prstGeom>
            <a:solidFill>
              <a:srgbClr val="3B3838">
                <a:alpha val="5098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7D034DD-C071-3E5C-10F7-1E686BDF3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709" y="2466109"/>
              <a:ext cx="4641020" cy="30445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2901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1362710" y="207011"/>
            <a:ext cx="8860659" cy="60325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003F88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2.3 </a:t>
            </a:r>
            <a:r>
              <a:rPr lang="zh-CN" altLang="en-US" b="1" dirty="0">
                <a:solidFill>
                  <a:srgbClr val="003F88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界面展示</a:t>
            </a:r>
            <a:r>
              <a:rPr lang="en-US" altLang="zh-CN" b="1" dirty="0">
                <a:solidFill>
                  <a:srgbClr val="003F88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-</a:t>
            </a:r>
            <a:r>
              <a:rPr lang="zh-CN" altLang="en-US" dirty="0">
                <a:solidFill>
                  <a:srgbClr val="003F88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匹配</a:t>
            </a:r>
            <a:r>
              <a:rPr lang="zh-CN" altLang="en-US" b="1" dirty="0">
                <a:solidFill>
                  <a:srgbClr val="003F88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界面</a:t>
            </a:r>
            <a:endParaRPr lang="zh-CN" alt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93" name="ïṧlïďê">
            <a:extLst>
              <a:ext uri="{FF2B5EF4-FFF2-40B4-BE49-F238E27FC236}">
                <a16:creationId xmlns:a16="http://schemas.microsoft.com/office/drawing/2014/main" id="{5CF1DF18-3EA6-3451-9037-A82DF4283D6F}"/>
              </a:ext>
            </a:extLst>
          </p:cNvPr>
          <p:cNvSpPr/>
          <p:nvPr/>
        </p:nvSpPr>
        <p:spPr>
          <a:xfrm>
            <a:off x="477981" y="2421083"/>
            <a:ext cx="5524500" cy="3293918"/>
          </a:xfrm>
          <a:prstGeom prst="rect">
            <a:avLst/>
          </a:prstGeom>
          <a:solidFill>
            <a:srgbClr val="3B3838">
              <a:alpha val="5098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PA-矩形: 圆角 37">
            <a:extLst>
              <a:ext uri="{FF2B5EF4-FFF2-40B4-BE49-F238E27FC236}">
                <a16:creationId xmlns:a16="http://schemas.microsoft.com/office/drawing/2014/main" id="{9482318B-7F55-A0C9-B61D-0F538C48032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234554" y="1306761"/>
            <a:ext cx="3680347" cy="458949"/>
          </a:xfrm>
          <a:prstGeom prst="roundRect">
            <a:avLst>
              <a:gd name="adj" fmla="val 3397"/>
            </a:avLst>
          </a:prstGeom>
          <a:solidFill>
            <a:sysClr val="window" lastClr="FFFFFF"/>
          </a:solidFill>
          <a:ln w="6350" cap="flat" cmpd="sng" algn="ctr">
            <a:solidFill>
              <a:srgbClr val="0070C0">
                <a:alpha val="28000"/>
              </a:srgbClr>
            </a:solidFill>
            <a:prstDash val="solid"/>
            <a:miter lim="800000"/>
          </a:ln>
          <a:effectLst>
            <a:outerShdw blurRad="203200" dist="88900" dir="5400000" sx="96000" sy="96000" algn="t" rotWithShape="0">
              <a:srgbClr val="063078">
                <a:alpha val="23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A7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pitchFamily="34" charset="-122"/>
                <a:cs typeface="+mn-cs"/>
              </a:rPr>
              <a:t>开始匹配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ïṧlïďê">
            <a:extLst>
              <a:ext uri="{FF2B5EF4-FFF2-40B4-BE49-F238E27FC236}">
                <a16:creationId xmlns:a16="http://schemas.microsoft.com/office/drawing/2014/main" id="{0198956A-FD26-DFE5-9072-9DB7DC443542}"/>
              </a:ext>
            </a:extLst>
          </p:cNvPr>
          <p:cNvSpPr/>
          <p:nvPr/>
        </p:nvSpPr>
        <p:spPr>
          <a:xfrm>
            <a:off x="6177161" y="2421083"/>
            <a:ext cx="5524500" cy="3293918"/>
          </a:xfrm>
          <a:prstGeom prst="rect">
            <a:avLst/>
          </a:prstGeom>
          <a:solidFill>
            <a:srgbClr val="3B3838">
              <a:alpha val="5098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PA-矩形: 圆角 37">
            <a:extLst>
              <a:ext uri="{FF2B5EF4-FFF2-40B4-BE49-F238E27FC236}">
                <a16:creationId xmlns:a16="http://schemas.microsoft.com/office/drawing/2014/main" id="{DE26EC8A-7F5C-438A-5CB8-5C9CD34C5CE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120975" y="1306761"/>
            <a:ext cx="3680347" cy="458949"/>
          </a:xfrm>
          <a:prstGeom prst="roundRect">
            <a:avLst>
              <a:gd name="adj" fmla="val 3397"/>
            </a:avLst>
          </a:prstGeom>
          <a:solidFill>
            <a:sysClr val="window" lastClr="FFFFFF"/>
          </a:solidFill>
          <a:ln w="6350" cap="flat" cmpd="sng" algn="ctr">
            <a:solidFill>
              <a:srgbClr val="0070C0">
                <a:alpha val="28000"/>
              </a:srgbClr>
            </a:solidFill>
            <a:prstDash val="solid"/>
            <a:miter lim="800000"/>
          </a:ln>
          <a:effectLst>
            <a:outerShdw blurRad="203200" dist="88900" dir="5400000" sx="96000" sy="96000" algn="t" rotWithShape="0">
              <a:srgbClr val="063078">
                <a:alpha val="23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002A7E"/>
                </a:solidFill>
                <a:latin typeface="微软雅黑" panose="020B0503020204020204" charset="-122"/>
                <a:ea typeface="微软雅黑" panose="020B0503020204020204" pitchFamily="34" charset="-122"/>
              </a:rPr>
              <a:t>匹配成功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78E3C9B-FB2C-419F-A269-273B1D9B6D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34" y="2600224"/>
            <a:ext cx="5177345" cy="293023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1AEC950-0397-9B31-EF7E-9BC71BD1B9E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844" y="2621005"/>
            <a:ext cx="5230091" cy="29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42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1362710" y="207011"/>
            <a:ext cx="8860659" cy="60325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003F88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2.4 </a:t>
            </a:r>
            <a:r>
              <a:rPr lang="zh-CN" altLang="en-US" b="1" dirty="0">
                <a:solidFill>
                  <a:srgbClr val="003F88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界面展示</a:t>
            </a:r>
            <a:r>
              <a:rPr lang="en-US" altLang="zh-CN" b="1" dirty="0">
                <a:solidFill>
                  <a:srgbClr val="003F88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-</a:t>
            </a:r>
            <a:r>
              <a:rPr lang="zh-CN" altLang="en-US" b="1" dirty="0">
                <a:solidFill>
                  <a:srgbClr val="003F88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游戏界面</a:t>
            </a:r>
            <a:endParaRPr lang="zh-CN" alt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93" name="ïṧlïďê">
            <a:extLst>
              <a:ext uri="{FF2B5EF4-FFF2-40B4-BE49-F238E27FC236}">
                <a16:creationId xmlns:a16="http://schemas.microsoft.com/office/drawing/2014/main" id="{5CF1DF18-3EA6-3451-9037-A82DF4283D6F}"/>
              </a:ext>
            </a:extLst>
          </p:cNvPr>
          <p:cNvSpPr/>
          <p:nvPr/>
        </p:nvSpPr>
        <p:spPr>
          <a:xfrm>
            <a:off x="207818" y="2213261"/>
            <a:ext cx="5744440" cy="3445859"/>
          </a:xfrm>
          <a:prstGeom prst="rect">
            <a:avLst/>
          </a:prstGeom>
          <a:solidFill>
            <a:srgbClr val="3B3838">
              <a:alpha val="5098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PA-矩形: 圆角 37">
            <a:extLst>
              <a:ext uri="{FF2B5EF4-FFF2-40B4-BE49-F238E27FC236}">
                <a16:creationId xmlns:a16="http://schemas.microsoft.com/office/drawing/2014/main" id="{9482318B-7F55-A0C9-B61D-0F538C48032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234554" y="1306761"/>
            <a:ext cx="3680347" cy="458949"/>
          </a:xfrm>
          <a:prstGeom prst="roundRect">
            <a:avLst>
              <a:gd name="adj" fmla="val 3397"/>
            </a:avLst>
          </a:prstGeom>
          <a:solidFill>
            <a:sysClr val="window" lastClr="FFFFFF"/>
          </a:solidFill>
          <a:ln w="6350" cap="flat" cmpd="sng" algn="ctr">
            <a:solidFill>
              <a:srgbClr val="0070C0">
                <a:alpha val="28000"/>
              </a:srgbClr>
            </a:solidFill>
            <a:prstDash val="solid"/>
            <a:miter lim="800000"/>
          </a:ln>
          <a:effectLst>
            <a:outerShdw blurRad="203200" dist="88900" dir="5400000" sx="96000" sy="96000" algn="t" rotWithShape="0">
              <a:srgbClr val="063078">
                <a:alpha val="23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A7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pitchFamily="34" charset="-122"/>
                <a:cs typeface="+mn-cs"/>
              </a:rPr>
              <a:t>出牌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ïṧlïďê">
            <a:extLst>
              <a:ext uri="{FF2B5EF4-FFF2-40B4-BE49-F238E27FC236}">
                <a16:creationId xmlns:a16="http://schemas.microsoft.com/office/drawing/2014/main" id="{0198956A-FD26-DFE5-9072-9DB7DC443542}"/>
              </a:ext>
            </a:extLst>
          </p:cNvPr>
          <p:cNvSpPr/>
          <p:nvPr/>
        </p:nvSpPr>
        <p:spPr>
          <a:xfrm>
            <a:off x="6096000" y="2213263"/>
            <a:ext cx="5744440" cy="3445858"/>
          </a:xfrm>
          <a:prstGeom prst="rect">
            <a:avLst/>
          </a:prstGeom>
          <a:solidFill>
            <a:srgbClr val="3B3838">
              <a:alpha val="5098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PA-矩形: 圆角 37">
            <a:extLst>
              <a:ext uri="{FF2B5EF4-FFF2-40B4-BE49-F238E27FC236}">
                <a16:creationId xmlns:a16="http://schemas.microsoft.com/office/drawing/2014/main" id="{DE26EC8A-7F5C-438A-5CB8-5C9CD34C5CE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120975" y="1306761"/>
            <a:ext cx="3680347" cy="458949"/>
          </a:xfrm>
          <a:prstGeom prst="roundRect">
            <a:avLst>
              <a:gd name="adj" fmla="val 3397"/>
            </a:avLst>
          </a:prstGeom>
          <a:solidFill>
            <a:sysClr val="window" lastClr="FFFFFF"/>
          </a:solidFill>
          <a:ln w="6350" cap="flat" cmpd="sng" algn="ctr">
            <a:solidFill>
              <a:srgbClr val="0070C0">
                <a:alpha val="28000"/>
              </a:srgbClr>
            </a:solidFill>
            <a:prstDash val="solid"/>
            <a:miter lim="800000"/>
          </a:ln>
          <a:effectLst>
            <a:outerShdw blurRad="203200" dist="88900" dir="5400000" sx="96000" sy="96000" algn="t" rotWithShape="0">
              <a:srgbClr val="063078">
                <a:alpha val="23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002A7E"/>
                </a:solidFill>
                <a:latin typeface="微软雅黑" panose="020B0503020204020204" charset="-122"/>
                <a:ea typeface="微软雅黑" panose="020B0503020204020204" pitchFamily="34" charset="-122"/>
              </a:rPr>
              <a:t>贡牌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DC70B5-381A-7D47-3F11-5F0FD182796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523" y="2411068"/>
            <a:ext cx="5451667" cy="30854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EC2F674-0A53-9053-79F8-75B338ED1A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69" y="2441548"/>
            <a:ext cx="5397813" cy="305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12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1362710" y="207011"/>
            <a:ext cx="8860659" cy="60325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003F88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2.5 </a:t>
            </a:r>
            <a:r>
              <a:rPr lang="zh-CN" altLang="en-US" b="1" dirty="0">
                <a:solidFill>
                  <a:srgbClr val="003F88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界面展示</a:t>
            </a:r>
            <a:r>
              <a:rPr lang="en-US" altLang="zh-CN" b="1" dirty="0">
                <a:solidFill>
                  <a:srgbClr val="003F88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-</a:t>
            </a:r>
            <a:r>
              <a:rPr lang="zh-CN" altLang="en-US" dirty="0">
                <a:solidFill>
                  <a:srgbClr val="003F88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胜负</a:t>
            </a:r>
            <a:r>
              <a:rPr lang="zh-CN" altLang="en-US" b="1" dirty="0">
                <a:solidFill>
                  <a:srgbClr val="003F88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界面</a:t>
            </a:r>
            <a:endParaRPr lang="zh-CN" alt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93" name="ïṧlïďê">
            <a:extLst>
              <a:ext uri="{FF2B5EF4-FFF2-40B4-BE49-F238E27FC236}">
                <a16:creationId xmlns:a16="http://schemas.microsoft.com/office/drawing/2014/main" id="{5CF1DF18-3EA6-3451-9037-A82DF4283D6F}"/>
              </a:ext>
            </a:extLst>
          </p:cNvPr>
          <p:cNvSpPr/>
          <p:nvPr/>
        </p:nvSpPr>
        <p:spPr>
          <a:xfrm>
            <a:off x="238992" y="2213261"/>
            <a:ext cx="5735782" cy="3460176"/>
          </a:xfrm>
          <a:prstGeom prst="rect">
            <a:avLst/>
          </a:prstGeom>
          <a:solidFill>
            <a:srgbClr val="3B3838">
              <a:alpha val="5098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PA-矩形: 圆角 37">
            <a:extLst>
              <a:ext uri="{FF2B5EF4-FFF2-40B4-BE49-F238E27FC236}">
                <a16:creationId xmlns:a16="http://schemas.microsoft.com/office/drawing/2014/main" id="{9482318B-7F55-A0C9-B61D-0F538C48032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234554" y="1306761"/>
            <a:ext cx="3680347" cy="458949"/>
          </a:xfrm>
          <a:prstGeom prst="roundRect">
            <a:avLst>
              <a:gd name="adj" fmla="val 3397"/>
            </a:avLst>
          </a:prstGeom>
          <a:solidFill>
            <a:sysClr val="window" lastClr="FFFFFF"/>
          </a:solidFill>
          <a:ln w="6350" cap="flat" cmpd="sng" algn="ctr">
            <a:solidFill>
              <a:srgbClr val="0070C0">
                <a:alpha val="28000"/>
              </a:srgbClr>
            </a:solidFill>
            <a:prstDash val="solid"/>
            <a:miter lim="800000"/>
          </a:ln>
          <a:effectLst>
            <a:outerShdw blurRad="203200" dist="88900" dir="5400000" sx="96000" sy="96000" algn="t" rotWithShape="0">
              <a:srgbClr val="063078">
                <a:alpha val="23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A7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pitchFamily="34" charset="-122"/>
                <a:cs typeface="+mn-cs"/>
              </a:rPr>
              <a:t>本轮胜利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ïṧlïďê">
            <a:extLst>
              <a:ext uri="{FF2B5EF4-FFF2-40B4-BE49-F238E27FC236}">
                <a16:creationId xmlns:a16="http://schemas.microsoft.com/office/drawing/2014/main" id="{0198956A-FD26-DFE5-9072-9DB7DC443542}"/>
              </a:ext>
            </a:extLst>
          </p:cNvPr>
          <p:cNvSpPr/>
          <p:nvPr/>
        </p:nvSpPr>
        <p:spPr>
          <a:xfrm>
            <a:off x="6144491" y="2213261"/>
            <a:ext cx="5735780" cy="3460176"/>
          </a:xfrm>
          <a:prstGeom prst="rect">
            <a:avLst/>
          </a:prstGeom>
          <a:solidFill>
            <a:srgbClr val="3B3838">
              <a:alpha val="5098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PA-矩形: 圆角 37">
            <a:extLst>
              <a:ext uri="{FF2B5EF4-FFF2-40B4-BE49-F238E27FC236}">
                <a16:creationId xmlns:a16="http://schemas.microsoft.com/office/drawing/2014/main" id="{DE26EC8A-7F5C-438A-5CB8-5C9CD34C5CE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120975" y="1306761"/>
            <a:ext cx="3680347" cy="458949"/>
          </a:xfrm>
          <a:prstGeom prst="roundRect">
            <a:avLst>
              <a:gd name="adj" fmla="val 3397"/>
            </a:avLst>
          </a:prstGeom>
          <a:solidFill>
            <a:sysClr val="window" lastClr="FFFFFF"/>
          </a:solidFill>
          <a:ln w="6350" cap="flat" cmpd="sng" algn="ctr">
            <a:solidFill>
              <a:srgbClr val="0070C0">
                <a:alpha val="28000"/>
              </a:srgbClr>
            </a:solidFill>
            <a:prstDash val="solid"/>
            <a:miter lim="800000"/>
          </a:ln>
          <a:effectLst>
            <a:outerShdw blurRad="203200" dist="88900" dir="5400000" sx="96000" sy="96000" algn="t" rotWithShape="0">
              <a:srgbClr val="063078">
                <a:alpha val="23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A7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pitchFamily="34" charset="-122"/>
                <a:cs typeface="+mn-cs"/>
              </a:rPr>
              <a:t>本局胜利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C71EBC-3C19-B196-A34F-C6D051F86A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43" y="2431473"/>
            <a:ext cx="5327336" cy="30151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24F2A1-66BE-040D-3B5E-067B8D0B73A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506" y="2431473"/>
            <a:ext cx="5327336" cy="301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2803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jA3ZDEwMTFjNmIxNmIzYzRkNDBiMGZkZjE3MGFlY2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WPS">
  <a:themeElements>
    <a:clrScheme name="WPS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6724B"/>
      </a:accent2>
      <a:accent3>
        <a:srgbClr val="EFBB1F"/>
      </a:accent3>
      <a:accent4>
        <a:srgbClr val="75BD42"/>
      </a:accent4>
      <a:accent5>
        <a:srgbClr val="30C0B4"/>
      </a:accent5>
      <a:accent6>
        <a:srgbClr val="E05269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307</Words>
  <Application>Microsoft Office PowerPoint</Application>
  <PresentationFormat>宽屏</PresentationFormat>
  <Paragraphs>97</Paragraphs>
  <Slides>11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11</vt:i4>
      </vt:variant>
    </vt:vector>
  </HeadingPairs>
  <TitlesOfParts>
    <vt:vector size="23" baseType="lpstr">
      <vt:lpstr>Roboto Regular</vt:lpstr>
      <vt:lpstr>阿里巴巴普惠体 Medium</vt:lpstr>
      <vt:lpstr>等线</vt:lpstr>
      <vt:lpstr>等线 Light</vt:lpstr>
      <vt:lpstr>方正粗雅宋_GBK</vt:lpstr>
      <vt:lpstr>微软雅黑</vt:lpstr>
      <vt:lpstr>Arial</vt:lpstr>
      <vt:lpstr>Calibri</vt:lpstr>
      <vt:lpstr>Times New Roman</vt:lpstr>
      <vt:lpstr>WPS</vt:lpstr>
      <vt:lpstr>1_Office 主题​​</vt:lpstr>
      <vt:lpstr>1_WPS</vt:lpstr>
      <vt:lpstr>PowerPoint 演示文稿</vt:lpstr>
      <vt:lpstr>PowerPoint 演示文稿</vt:lpstr>
      <vt:lpstr>1.1 Introduction Of GuanDan</vt:lpstr>
      <vt:lpstr>1.2 GuanDan总体目标</vt:lpstr>
      <vt:lpstr>2.1 界面展示-主界面</vt:lpstr>
      <vt:lpstr>2.2 界面展示-登录界面</vt:lpstr>
      <vt:lpstr>2.3 界面展示-匹配界面</vt:lpstr>
      <vt:lpstr>2.4 界面展示-游戏界面</vt:lpstr>
      <vt:lpstr>2.5 界面展示-胜负界面</vt:lpstr>
      <vt:lpstr>3.1 特色-相对传统Web2掼蛋</vt:lpstr>
      <vt:lpstr>4 展望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GuanDan</dc:title>
  <dc:creator>王子平</dc:creator>
  <cp:lastModifiedBy>子平 王</cp:lastModifiedBy>
  <cp:revision>6</cp:revision>
  <dcterms:created xsi:type="dcterms:W3CDTF">2023-08-09T12:44:00Z</dcterms:created>
  <dcterms:modified xsi:type="dcterms:W3CDTF">2024-03-31T03:56:35Z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2052-12.1.0.16250</vt:lpwstr>
  </property>
</Properties>
</file>